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6449"/>
            <a:ext cx="9143999" cy="60515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1917191"/>
            <a:ext cx="3438144" cy="18958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6" y="1923288"/>
            <a:ext cx="3384804" cy="18897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2155" y="4581144"/>
            <a:ext cx="3188208" cy="12740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06449"/>
            <a:ext cx="9143999" cy="60515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1236" y="328929"/>
            <a:ext cx="3081527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135" y="1450340"/>
            <a:ext cx="8199729" cy="403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2666" y="6541467"/>
            <a:ext cx="149225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g@ugolf.eu" TargetMode="External"/><Relationship Id="rId2" Type="http://schemas.openxmlformats.org/officeDocument/2006/relationships/hyperlink" Target="mailto:entreprise@ugolf.e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eg@ugolf.e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ntreprise@ugolf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6449"/>
            <a:ext cx="9143999" cy="60515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98381" y="6668211"/>
            <a:ext cx="98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Segoe UI"/>
                <a:cs typeface="Segoe UI"/>
              </a:rPr>
              <a:t>1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126" y="3258388"/>
            <a:ext cx="3973829" cy="107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 MT"/>
                <a:cs typeface="Arial MT"/>
              </a:rPr>
              <a:t>ETAPE</a:t>
            </a:r>
            <a:r>
              <a:rPr sz="4400" spc="-65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FINALE</a:t>
            </a: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2400" i="1" dirty="0">
                <a:latin typeface="Arial"/>
                <a:cs typeface="Arial"/>
              </a:rPr>
              <a:t>SAMEDI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2</a:t>
            </a:r>
            <a:r>
              <a:rPr lang="fr-FR" sz="2400" i="1" spc="-5" dirty="0">
                <a:latin typeface="Arial"/>
                <a:cs typeface="Arial"/>
              </a:rPr>
              <a:t>9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OCTOBRE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23160" y="384047"/>
            <a:ext cx="4297680" cy="5925820"/>
            <a:chOff x="2423160" y="384047"/>
            <a:chExt cx="4297680" cy="59258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60" y="384047"/>
              <a:ext cx="4297680" cy="30373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2408" y="4293107"/>
              <a:ext cx="4139184" cy="20162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REGLEMENT</a:t>
            </a:r>
            <a:r>
              <a:rPr spc="-80" dirty="0"/>
              <a:t> </a:t>
            </a:r>
            <a:r>
              <a:rPr dirty="0"/>
              <a:t>FINALE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169289"/>
            <a:ext cx="8073390" cy="5477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Sélection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finalistes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30"/>
              </a:spcBef>
              <a:buChar char="•"/>
              <a:tabLst>
                <a:tab pos="755015" algn="l"/>
                <a:tab pos="755650" algn="l"/>
              </a:tabLst>
            </a:pPr>
            <a:r>
              <a:rPr lang="fr-FR" spc="-5" dirty="0">
                <a:latin typeface="Arial MT"/>
                <a:cs typeface="Arial MT"/>
              </a:rPr>
              <a:t>10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premières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équipes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étapes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lang="fr-FR" spc="15" dirty="0">
                <a:latin typeface="Arial MT"/>
                <a:cs typeface="Arial MT"/>
              </a:rPr>
              <a:t> UCUP</a:t>
            </a:r>
            <a:endParaRPr sz="18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Composition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équipes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755015" indent="-285750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lang="fr-FR" spc="-5" dirty="0">
                <a:latin typeface="Arial MT"/>
                <a:cs typeface="Arial MT"/>
              </a:rPr>
              <a:t>6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joueurs par équipes</a:t>
            </a:r>
            <a:endParaRPr sz="1800" dirty="0">
              <a:latin typeface="Arial MT"/>
              <a:cs typeface="Arial MT"/>
            </a:endParaRPr>
          </a:p>
          <a:p>
            <a:pPr marL="755015" marR="6985" indent="-285750" algn="just">
              <a:lnSpc>
                <a:spcPct val="100000"/>
              </a:lnSpc>
              <a:spcBef>
                <a:spcPts val="430"/>
              </a:spcBef>
              <a:buChar char="–"/>
              <a:tabLst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Le </a:t>
            </a:r>
            <a:r>
              <a:rPr sz="1800" dirty="0">
                <a:latin typeface="Arial MT"/>
                <a:cs typeface="Arial MT"/>
              </a:rPr>
              <a:t>choix </a:t>
            </a:r>
            <a:r>
              <a:rPr sz="1800" spc="-5" dirty="0">
                <a:latin typeface="Arial MT"/>
                <a:cs typeface="Arial MT"/>
              </a:rPr>
              <a:t>des joueurs et </a:t>
            </a:r>
            <a:r>
              <a:rPr sz="1800" dirty="0">
                <a:latin typeface="Arial MT"/>
                <a:cs typeface="Arial MT"/>
              </a:rPr>
              <a:t>la </a:t>
            </a:r>
            <a:r>
              <a:rPr sz="1800" spc="-5" dirty="0">
                <a:latin typeface="Arial MT"/>
                <a:cs typeface="Arial MT"/>
              </a:rPr>
              <a:t>composition des équipes </a:t>
            </a:r>
            <a:r>
              <a:rPr sz="1800" dirty="0">
                <a:latin typeface="Arial MT"/>
                <a:cs typeface="Arial MT"/>
              </a:rPr>
              <a:t>est libre </a:t>
            </a:r>
            <a:r>
              <a:rPr sz="1600" i="1" spc="-5" dirty="0">
                <a:latin typeface="Arial"/>
                <a:cs typeface="Arial"/>
              </a:rPr>
              <a:t>(Les joueurs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la </a:t>
            </a:r>
            <a:r>
              <a:rPr sz="1600" i="1" spc="-5" dirty="0">
                <a:latin typeface="Arial"/>
                <a:cs typeface="Arial"/>
              </a:rPr>
              <a:t>finale devront </a:t>
            </a:r>
            <a:r>
              <a:rPr sz="1600" i="1" dirty="0">
                <a:latin typeface="Arial"/>
                <a:cs typeface="Arial"/>
              </a:rPr>
              <a:t>avoir </a:t>
            </a:r>
            <a:r>
              <a:rPr sz="1600" i="1" spc="-5" dirty="0">
                <a:latin typeface="Arial"/>
                <a:cs typeface="Arial"/>
              </a:rPr>
              <a:t>obligatoirement participé à 1 qualification</a:t>
            </a:r>
            <a:r>
              <a:rPr sz="1600" i="1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755015" indent="-285750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Joueur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jour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 licence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certificat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médical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Formule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classement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équipe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755015" marR="5080" lvl="1" indent="-285750" algn="just">
              <a:lnSpc>
                <a:spcPct val="100000"/>
              </a:lnSpc>
              <a:spcBef>
                <a:spcPts val="1320"/>
              </a:spcBef>
              <a:buChar char="–"/>
              <a:tabLst>
                <a:tab pos="755650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finale,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chaque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équipe  recevra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nombre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 points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selon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classement</a:t>
            </a:r>
            <a:r>
              <a:rPr sz="1800" spc="-5" dirty="0">
                <a:latin typeface="Arial MT"/>
                <a:cs typeface="Arial MT"/>
              </a:rPr>
              <a:t>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Ces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points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seront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ajoutés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suite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cumul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scores.</a:t>
            </a:r>
            <a:endParaRPr lang="fr-FR" sz="1800" spc="-5" dirty="0">
              <a:latin typeface="Arial MT"/>
              <a:cs typeface="Arial MT"/>
            </a:endParaRPr>
          </a:p>
          <a:p>
            <a:pPr marL="469265" marR="5080" lvl="1" algn="just">
              <a:lnSpc>
                <a:spcPct val="100000"/>
              </a:lnSpc>
              <a:spcBef>
                <a:spcPts val="1320"/>
              </a:spcBef>
              <a:tabLst>
                <a:tab pos="755650" algn="l"/>
              </a:tabLst>
            </a:pPr>
            <a:endParaRPr sz="1800" dirty="0">
              <a:latin typeface="Arial MT"/>
              <a:cs typeface="Arial MT"/>
            </a:endParaRPr>
          </a:p>
          <a:p>
            <a:pPr marL="755015" marR="8255" lvl="1" indent="-285750" algn="just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Pour établir le classement, nous garderons, </a:t>
            </a:r>
            <a:r>
              <a:rPr sz="1800" dirty="0">
                <a:latin typeface="Arial MT"/>
                <a:cs typeface="Arial MT"/>
              </a:rPr>
              <a:t>les </a:t>
            </a:r>
            <a:r>
              <a:rPr sz="1800" spc="-5" dirty="0">
                <a:latin typeface="Arial MT"/>
                <a:cs typeface="Arial MT"/>
              </a:rPr>
              <a:t>4 meilleurs scores bruts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4 meilleurs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scores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nets.</a:t>
            </a:r>
            <a:endParaRPr lang="fr-FR" sz="1800" spc="-5" dirty="0">
              <a:latin typeface="Arial MT"/>
              <a:cs typeface="Arial MT"/>
            </a:endParaRPr>
          </a:p>
          <a:p>
            <a:pPr marL="755015" marR="8255" lvl="1" indent="-285750" algn="just">
              <a:lnSpc>
                <a:spcPct val="100000"/>
              </a:lnSpc>
              <a:buChar char="–"/>
              <a:tabLst>
                <a:tab pos="755650" algn="l"/>
              </a:tabLst>
            </a:pPr>
            <a:endParaRPr lang="fr-FR" sz="1800" spc="-5" dirty="0">
              <a:latin typeface="Arial MT"/>
              <a:cs typeface="Arial MT"/>
            </a:endParaRPr>
          </a:p>
          <a:p>
            <a:pPr marL="755015" marR="8255" lvl="1" indent="-285750" algn="just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lang="fr-FR" spc="-5" dirty="0">
                <a:latin typeface="Arial MT"/>
                <a:cs typeface="Arial MT"/>
              </a:rPr>
              <a:t>Formule : </a:t>
            </a:r>
            <a:r>
              <a:rPr lang="fr-FR" spc="-5" dirty="0" err="1">
                <a:latin typeface="Arial MT"/>
                <a:cs typeface="Arial MT"/>
              </a:rPr>
              <a:t>Stableford</a:t>
            </a:r>
            <a:r>
              <a:rPr lang="fr-FR" spc="-5" dirty="0">
                <a:latin typeface="Arial MT"/>
                <a:cs typeface="Arial MT"/>
              </a:rPr>
              <a:t> individuel. 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189" y="427482"/>
            <a:ext cx="307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REGLEMENT</a:t>
            </a:r>
            <a:r>
              <a:rPr spc="-40" dirty="0"/>
              <a:t> </a:t>
            </a:r>
            <a:r>
              <a:rPr spc="-5" dirty="0"/>
              <a:t>FINALE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27808"/>
              </p:ext>
            </p:extLst>
          </p:nvPr>
        </p:nvGraphicFramePr>
        <p:xfrm>
          <a:off x="990600" y="1022373"/>
          <a:ext cx="6720840" cy="594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3437634323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4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0D0D0D"/>
                          </a:solidFill>
                        </a:rPr>
                        <a:t>ATTRIBUTION</a:t>
                      </a:r>
                      <a:r>
                        <a:rPr sz="1800" b="1" spc="20" dirty="0">
                          <a:solidFill>
                            <a:srgbClr val="0D0D0D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0D0D0D"/>
                          </a:solidFill>
                        </a:rPr>
                        <a:t>DES</a:t>
                      </a:r>
                      <a:r>
                        <a:rPr sz="1800" b="1" spc="-10" dirty="0">
                          <a:solidFill>
                            <a:srgbClr val="0D0D0D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0D0D0D"/>
                          </a:solidFill>
                        </a:rPr>
                        <a:t>POINTS</a:t>
                      </a:r>
                      <a:r>
                        <a:rPr sz="1800" b="1" spc="-80" dirty="0">
                          <a:solidFill>
                            <a:srgbClr val="0D0D0D"/>
                          </a:solidFill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D0D0D"/>
                          </a:solidFill>
                        </a:rPr>
                        <a:t>AUX</a:t>
                      </a:r>
                      <a:r>
                        <a:rPr sz="1800" b="1" spc="30" dirty="0">
                          <a:solidFill>
                            <a:srgbClr val="0D0D0D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0D0D0D"/>
                          </a:solidFill>
                        </a:rPr>
                        <a:t>EQUIPES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855344" marR="142240" indent="-7061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/>
                        <a:t>Position de</a:t>
                      </a:r>
                      <a:r>
                        <a:rPr sz="1800" spc="-20" dirty="0"/>
                        <a:t> </a:t>
                      </a:r>
                      <a:r>
                        <a:rPr sz="1800" spc="-10" dirty="0" err="1"/>
                        <a:t>l’équipe</a:t>
                      </a:r>
                      <a:endParaRPr lang="fr-FR" sz="1800" spc="-10" dirty="0"/>
                    </a:p>
                    <a:p>
                      <a:pPr marL="855344" marR="142240" indent="-7061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fr-FR" sz="1800" spc="-10" dirty="0"/>
                        <a:t>classement UCUP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855344" marR="142240" indent="-7061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fr-FR" sz="1800" dirty="0">
                          <a:latin typeface="Arial MT"/>
                          <a:cs typeface="Arial MT"/>
                        </a:rPr>
                        <a:t>Equipe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/>
                        <a:t>Points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attribués</a:t>
                      </a:r>
                      <a:r>
                        <a:rPr sz="1800" dirty="0"/>
                        <a:t> </a:t>
                      </a:r>
                      <a:r>
                        <a:rPr sz="1800" spc="-5" dirty="0"/>
                        <a:t>au</a:t>
                      </a:r>
                      <a:r>
                        <a:rPr sz="1800" spc="-20" dirty="0"/>
                        <a:t> </a:t>
                      </a:r>
                      <a:r>
                        <a:rPr sz="1800" spc="-5" dirty="0"/>
                        <a:t>départ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94">
                <a:tc>
                  <a:txBody>
                    <a:bodyPr/>
                    <a:lstStyle/>
                    <a:p>
                      <a:pPr marL="1270" algn="ctr">
                        <a:lnSpc>
                          <a:spcPts val="1939"/>
                        </a:lnSpc>
                      </a:pPr>
                      <a:r>
                        <a:rPr sz="2700" spc="-7" baseline="-16975" dirty="0"/>
                        <a:t>1</a:t>
                      </a:r>
                      <a:r>
                        <a:rPr sz="1200" spc="-5" dirty="0"/>
                        <a:t>er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ASM MINORANGES BOUYGUES</a:t>
                      </a:r>
                      <a:endParaRPr sz="1200" b="1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800" spc="-55" dirty="0"/>
                        <a:t>100</a:t>
                      </a:r>
                      <a:r>
                        <a:rPr sz="1800" spc="-55" dirty="0"/>
                        <a:t> </a:t>
                      </a:r>
                      <a:r>
                        <a:rPr sz="1800" dirty="0"/>
                        <a:t>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20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700" spc="-7" baseline="-16975" dirty="0"/>
                        <a:t>2</a:t>
                      </a:r>
                      <a:r>
                        <a:rPr sz="1200" spc="-5" dirty="0"/>
                        <a:t>ème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LGC GOLF</a:t>
                      </a:r>
                      <a:endParaRPr sz="1200" b="1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5" dirty="0"/>
                        <a:t> </a:t>
                      </a:r>
                      <a:r>
                        <a:rPr lang="fr-FR" sz="1800" spc="-55" dirty="0"/>
                        <a:t>90 </a:t>
                      </a:r>
                      <a:r>
                        <a:rPr sz="1800" dirty="0"/>
                        <a:t>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20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700" spc="-7" baseline="-16975" dirty="0"/>
                        <a:t>3</a:t>
                      </a:r>
                      <a:r>
                        <a:rPr sz="1200" spc="-5" dirty="0"/>
                        <a:t>ème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AS BRED</a:t>
                      </a:r>
                      <a:endParaRPr sz="1200" b="1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5" dirty="0"/>
                        <a:t> </a:t>
                      </a:r>
                      <a:r>
                        <a:rPr lang="fr-FR" sz="1800" spc="-55" dirty="0"/>
                        <a:t>80 </a:t>
                      </a:r>
                      <a:r>
                        <a:rPr sz="1800" dirty="0"/>
                        <a:t>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94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700" spc="-7" baseline="-16975" dirty="0"/>
                        <a:t>4</a:t>
                      </a:r>
                      <a:r>
                        <a:rPr sz="1200" spc="-5" dirty="0"/>
                        <a:t>ème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UASG</a:t>
                      </a:r>
                      <a:endParaRPr sz="1200" b="1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800" spc="-55" dirty="0"/>
                        <a:t>70</a:t>
                      </a:r>
                      <a:r>
                        <a:rPr sz="1800" spc="-55" dirty="0"/>
                        <a:t> </a:t>
                      </a:r>
                      <a:r>
                        <a:rPr sz="1800" dirty="0"/>
                        <a:t>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21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700" spc="-7" baseline="-16975" dirty="0"/>
                        <a:t>5</a:t>
                      </a:r>
                      <a:r>
                        <a:rPr sz="1200" spc="-5" dirty="0"/>
                        <a:t>ème</a:t>
                      </a:r>
                      <a:endParaRPr lang="fr-FR" sz="1200" spc="-5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CSE INFRA CAP GEMINI</a:t>
                      </a:r>
                      <a:endParaRPr lang="fr-FR" sz="1200" b="1" spc="-5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800" spc="-55" dirty="0"/>
                        <a:t>60</a:t>
                      </a:r>
                      <a:r>
                        <a:rPr sz="1800" spc="-55" dirty="0"/>
                        <a:t> </a:t>
                      </a:r>
                      <a:r>
                        <a:rPr sz="1800" dirty="0"/>
                        <a:t>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421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600" b="0" spc="-5" dirty="0"/>
                        <a:t>6</a:t>
                      </a:r>
                      <a:r>
                        <a:rPr lang="fr-FR" sz="1600" b="0" spc="-5" baseline="30000" dirty="0"/>
                        <a:t>ème</a:t>
                      </a:r>
                      <a:r>
                        <a:rPr lang="fr-FR" sz="1600" b="0" spc="-5" dirty="0"/>
                        <a:t> </a:t>
                      </a:r>
                      <a:endParaRPr lang="fr-FR" sz="1600" b="0" spc="-5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NEUILLY GOLF</a:t>
                      </a:r>
                      <a:endParaRPr lang="fr-FR" sz="1200" b="1" spc="-5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800" dirty="0"/>
                        <a:t>50 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2592983562"/>
                  </a:ext>
                </a:extLst>
              </a:tr>
              <a:tr h="447421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600" b="0" spc="-5" dirty="0"/>
                        <a:t>7</a:t>
                      </a:r>
                      <a:r>
                        <a:rPr lang="fr-FR" sz="1600" b="0" spc="-5" baseline="30000" dirty="0"/>
                        <a:t>ème</a:t>
                      </a:r>
                      <a:r>
                        <a:rPr lang="fr-FR" sz="1600" b="0" spc="-5" dirty="0"/>
                        <a:t> </a:t>
                      </a:r>
                      <a:endParaRPr lang="fr-FR" sz="1600" b="0" spc="-5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ASC ALLIANZ</a:t>
                      </a:r>
                      <a:endParaRPr lang="fr-FR" sz="1200" b="1" spc="-5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800" dirty="0"/>
                        <a:t>40 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2078486588"/>
                  </a:ext>
                </a:extLst>
              </a:tr>
              <a:tr h="447421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600" b="0" spc="-5" dirty="0"/>
                        <a:t>8</a:t>
                      </a:r>
                      <a:r>
                        <a:rPr lang="fr-FR" sz="1600" b="0" spc="-5" baseline="30000" dirty="0"/>
                        <a:t>ème</a:t>
                      </a:r>
                      <a:r>
                        <a:rPr lang="fr-FR" sz="1600" b="0" spc="-5" dirty="0"/>
                        <a:t> </a:t>
                      </a:r>
                      <a:endParaRPr lang="fr-FR" sz="1600" b="0" spc="-5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ASLBP</a:t>
                      </a:r>
                      <a:endParaRPr lang="fr-FR" sz="1200" b="1" spc="-5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800" dirty="0">
                          <a:latin typeface="Arial MT"/>
                          <a:cs typeface="Arial MT"/>
                        </a:rPr>
                        <a:t>30 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2925227072"/>
                  </a:ext>
                </a:extLst>
              </a:tr>
              <a:tr h="447421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600" b="0" spc="-5" dirty="0"/>
                        <a:t>9</a:t>
                      </a:r>
                      <a:r>
                        <a:rPr lang="fr-FR" sz="1600" b="0" spc="-5" baseline="30000" dirty="0"/>
                        <a:t>ème</a:t>
                      </a:r>
                      <a:r>
                        <a:rPr lang="fr-FR" sz="1600" b="0" spc="-5" dirty="0"/>
                        <a:t> </a:t>
                      </a:r>
                      <a:endParaRPr lang="fr-FR" sz="1600" b="0" spc="-5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CSM PUTEAUX</a:t>
                      </a:r>
                      <a:endParaRPr lang="fr-FR" sz="1200" b="1" spc="-5" dirty="0">
                        <a:latin typeface="+mn-l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800" dirty="0">
                          <a:latin typeface="Arial MT"/>
                          <a:cs typeface="Arial MT"/>
                        </a:rPr>
                        <a:t>20 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871527093"/>
                  </a:ext>
                </a:extLst>
              </a:tr>
              <a:tr h="447421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600" b="0" spc="-5" dirty="0"/>
                        <a:t>10</a:t>
                      </a:r>
                      <a:r>
                        <a:rPr lang="fr-FR" sz="1600" b="0" spc="-5" baseline="30000" dirty="0"/>
                        <a:t>ème</a:t>
                      </a:r>
                      <a:r>
                        <a:rPr lang="fr-FR" sz="1600" b="0" spc="-5" dirty="0"/>
                        <a:t> </a:t>
                      </a:r>
                      <a:endParaRPr lang="fr-FR" sz="1600" b="0" spc="-5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GOLF YVETTE </a:t>
                      </a:r>
                    </a:p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CLUB 3M</a:t>
                      </a:r>
                    </a:p>
                    <a:p>
                      <a:pPr algn="ctr">
                        <a:lnSpc>
                          <a:spcPts val="1939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CASO GOLF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800" dirty="0">
                          <a:latin typeface="Arial MT"/>
                          <a:cs typeface="Arial MT"/>
                        </a:rPr>
                        <a:t>10 pts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29233440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225" y="362203"/>
            <a:ext cx="307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REGLEMENT</a:t>
            </a:r>
            <a:r>
              <a:rPr spc="-40" dirty="0"/>
              <a:t> </a:t>
            </a:r>
            <a:r>
              <a:rPr spc="-5" dirty="0"/>
              <a:t>FINALE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72135" y="1450340"/>
            <a:ext cx="8199729" cy="4347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342900">
              <a:lnSpc>
                <a:spcPct val="100000"/>
              </a:lnSpc>
              <a:spcBef>
                <a:spcPts val="100"/>
              </a:spcBef>
              <a:buSzPct val="108333"/>
              <a:buFont typeface="Wingdings"/>
              <a:buChar char=""/>
              <a:tabLst>
                <a:tab pos="419100" algn="l"/>
                <a:tab pos="419734" algn="l"/>
              </a:tabLst>
            </a:pPr>
            <a:r>
              <a:rPr spc="-5" dirty="0"/>
              <a:t>En</a:t>
            </a:r>
            <a:r>
              <a:rPr spc="45" dirty="0"/>
              <a:t> </a:t>
            </a:r>
            <a:r>
              <a:rPr dirty="0"/>
              <a:t>cas</a:t>
            </a:r>
            <a:r>
              <a:rPr spc="50" dirty="0"/>
              <a:t> </a:t>
            </a:r>
            <a:r>
              <a:rPr spc="-5" dirty="0"/>
              <a:t>d’égalité</a:t>
            </a:r>
            <a:r>
              <a:rPr spc="55" dirty="0"/>
              <a:t> </a:t>
            </a:r>
            <a:r>
              <a:rPr spc="-5" dirty="0"/>
              <a:t>de</a:t>
            </a:r>
            <a:r>
              <a:rPr spc="50" dirty="0"/>
              <a:t> </a:t>
            </a:r>
            <a:r>
              <a:rPr spc="-5" dirty="0"/>
              <a:t>points</a:t>
            </a:r>
            <a:r>
              <a:rPr spc="60" dirty="0"/>
              <a:t> </a:t>
            </a:r>
            <a:r>
              <a:rPr spc="-5" dirty="0"/>
              <a:t>entre</a:t>
            </a:r>
            <a:r>
              <a:rPr spc="45" dirty="0"/>
              <a:t> </a:t>
            </a:r>
            <a:r>
              <a:rPr spc="-5" dirty="0"/>
              <a:t>les</a:t>
            </a:r>
            <a:r>
              <a:rPr spc="55" dirty="0"/>
              <a:t> </a:t>
            </a:r>
            <a:r>
              <a:rPr spc="-5" dirty="0"/>
              <a:t>équipes</a:t>
            </a:r>
            <a:r>
              <a:rPr spc="55" dirty="0"/>
              <a:t> </a:t>
            </a:r>
            <a:r>
              <a:rPr dirty="0"/>
              <a:t>le</a:t>
            </a:r>
            <a:r>
              <a:rPr spc="50" dirty="0"/>
              <a:t> </a:t>
            </a:r>
            <a:r>
              <a:rPr spc="-5" dirty="0"/>
              <a:t>départage</a:t>
            </a:r>
            <a:r>
              <a:rPr spc="45" dirty="0"/>
              <a:t> </a:t>
            </a:r>
            <a:r>
              <a:rPr spc="-5" dirty="0"/>
              <a:t>se</a:t>
            </a:r>
            <a:r>
              <a:rPr spc="55" dirty="0"/>
              <a:t> </a:t>
            </a:r>
            <a:r>
              <a:rPr dirty="0"/>
              <a:t>fera</a:t>
            </a:r>
            <a:r>
              <a:rPr spc="50" dirty="0"/>
              <a:t> </a:t>
            </a:r>
            <a:r>
              <a:rPr spc="-5" dirty="0"/>
              <a:t>dans</a:t>
            </a:r>
            <a:r>
              <a:rPr spc="55" dirty="0"/>
              <a:t> </a:t>
            </a:r>
            <a:r>
              <a:rPr dirty="0"/>
              <a:t>cette</a:t>
            </a:r>
          </a:p>
          <a:p>
            <a:pPr marL="419100">
              <a:lnSpc>
                <a:spcPct val="100000"/>
              </a:lnSpc>
            </a:pPr>
            <a:r>
              <a:rPr spc="-5" dirty="0"/>
              <a:t>ordre</a:t>
            </a:r>
            <a:r>
              <a:rPr spc="-35" dirty="0"/>
              <a:t> </a:t>
            </a:r>
            <a:r>
              <a:rPr dirty="0"/>
              <a:t>: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endParaRPr sz="2600" dirty="0"/>
          </a:p>
          <a:p>
            <a:pPr marL="1130935" lvl="1" indent="-140970">
              <a:lnSpc>
                <a:spcPct val="100000"/>
              </a:lnSpc>
              <a:buChar char="-"/>
              <a:tabLst>
                <a:tab pos="1132205" algn="l"/>
              </a:tabLst>
            </a:pPr>
            <a:r>
              <a:rPr sz="1800" spc="-5" dirty="0">
                <a:latin typeface="Arial MT"/>
                <a:cs typeface="Arial MT"/>
              </a:rPr>
              <a:t>Sur 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5</a:t>
            </a:r>
            <a:r>
              <a:rPr sz="1800" spc="-7" baseline="25462" dirty="0">
                <a:latin typeface="Arial MT"/>
                <a:cs typeface="Arial MT"/>
              </a:rPr>
              <a:t>ème </a:t>
            </a:r>
            <a:r>
              <a:rPr sz="1800" baseline="25462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cumul net</a:t>
            </a:r>
            <a:r>
              <a:rPr sz="1800" dirty="0">
                <a:latin typeface="Arial MT"/>
                <a:cs typeface="Arial MT"/>
              </a:rPr>
              <a:t> +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brut</a:t>
            </a:r>
            <a:endParaRPr lang="fr-FR" sz="1800" spc="-5" dirty="0">
              <a:latin typeface="Arial MT"/>
              <a:cs typeface="Arial MT"/>
            </a:endParaRPr>
          </a:p>
          <a:p>
            <a:pPr marL="1130935" lvl="1" indent="-140970">
              <a:buFontTx/>
              <a:buChar char="-"/>
              <a:tabLst>
                <a:tab pos="1132205" algn="l"/>
              </a:tabLst>
            </a:pPr>
            <a:r>
              <a:rPr lang="fr-FR" sz="1800" spc="-5" dirty="0">
                <a:latin typeface="Arial MT"/>
                <a:cs typeface="Arial MT"/>
              </a:rPr>
              <a:t>Si</a:t>
            </a:r>
            <a:r>
              <a:rPr lang="fr-FR" sz="1800" spc="15" dirty="0">
                <a:latin typeface="Arial MT"/>
                <a:cs typeface="Arial MT"/>
              </a:rPr>
              <a:t> </a:t>
            </a:r>
            <a:r>
              <a:rPr lang="fr-FR" sz="1800" spc="-5" dirty="0">
                <a:latin typeface="Arial MT"/>
                <a:cs typeface="Arial MT"/>
              </a:rPr>
              <a:t>il</a:t>
            </a:r>
            <a:r>
              <a:rPr lang="fr-FR" sz="1800" spc="25" dirty="0">
                <a:latin typeface="Arial MT"/>
                <a:cs typeface="Arial MT"/>
              </a:rPr>
              <a:t> </a:t>
            </a:r>
            <a:r>
              <a:rPr lang="fr-FR" sz="1800" dirty="0">
                <a:latin typeface="Arial MT"/>
                <a:cs typeface="Arial MT"/>
              </a:rPr>
              <a:t>y</a:t>
            </a:r>
            <a:r>
              <a:rPr lang="fr-FR" sz="1800" spc="25" dirty="0">
                <a:latin typeface="Arial MT"/>
                <a:cs typeface="Arial MT"/>
              </a:rPr>
              <a:t> </a:t>
            </a:r>
            <a:r>
              <a:rPr lang="fr-FR" sz="1800" spc="-5" dirty="0">
                <a:latin typeface="Arial MT"/>
                <a:cs typeface="Arial MT"/>
              </a:rPr>
              <a:t>a</a:t>
            </a:r>
            <a:r>
              <a:rPr lang="fr-FR" sz="1800" spc="15" dirty="0">
                <a:latin typeface="Arial MT"/>
                <a:cs typeface="Arial MT"/>
              </a:rPr>
              <a:t> </a:t>
            </a:r>
            <a:r>
              <a:rPr lang="fr-FR" sz="1800" spc="-5" dirty="0">
                <a:latin typeface="Arial MT"/>
                <a:cs typeface="Arial MT"/>
              </a:rPr>
              <a:t>toujours</a:t>
            </a:r>
            <a:r>
              <a:rPr lang="fr-FR" sz="1800" spc="25" dirty="0">
                <a:latin typeface="Arial MT"/>
                <a:cs typeface="Arial MT"/>
              </a:rPr>
              <a:t> </a:t>
            </a:r>
            <a:r>
              <a:rPr lang="fr-FR" sz="1800" spc="-5" dirty="0">
                <a:latin typeface="Arial MT"/>
                <a:cs typeface="Arial MT"/>
              </a:rPr>
              <a:t>une</a:t>
            </a:r>
            <a:r>
              <a:rPr lang="fr-FR" sz="1800" spc="25" dirty="0">
                <a:latin typeface="Arial MT"/>
                <a:cs typeface="Arial MT"/>
              </a:rPr>
              <a:t> </a:t>
            </a:r>
            <a:r>
              <a:rPr lang="fr-FR" sz="1800" spc="-5" dirty="0">
                <a:latin typeface="Arial MT"/>
                <a:cs typeface="Arial MT"/>
              </a:rPr>
              <a:t>égalité, Sur la</a:t>
            </a:r>
            <a:r>
              <a:rPr lang="fr-FR" sz="1800" spc="-10" dirty="0">
                <a:latin typeface="Arial MT"/>
                <a:cs typeface="Arial MT"/>
              </a:rPr>
              <a:t> </a:t>
            </a:r>
            <a:r>
              <a:rPr lang="fr-FR" spc="-5" dirty="0">
                <a:latin typeface="Arial MT"/>
                <a:cs typeface="Arial MT"/>
              </a:rPr>
              <a:t>6</a:t>
            </a:r>
            <a:r>
              <a:rPr lang="fr-FR" sz="1800" spc="-7" baseline="25462" dirty="0">
                <a:latin typeface="Arial MT"/>
                <a:cs typeface="Arial MT"/>
              </a:rPr>
              <a:t>ème </a:t>
            </a:r>
            <a:r>
              <a:rPr lang="fr-FR" sz="1800" baseline="25462" dirty="0">
                <a:latin typeface="Arial MT"/>
                <a:cs typeface="Arial MT"/>
              </a:rPr>
              <a:t> </a:t>
            </a:r>
            <a:r>
              <a:rPr lang="fr-FR" sz="1800" dirty="0">
                <a:latin typeface="Arial MT"/>
                <a:cs typeface="Arial MT"/>
              </a:rPr>
              <a:t>carte</a:t>
            </a:r>
            <a:r>
              <a:rPr lang="fr-FR" sz="1800" spc="-20" dirty="0">
                <a:latin typeface="Arial MT"/>
                <a:cs typeface="Arial MT"/>
              </a:rPr>
              <a:t> </a:t>
            </a:r>
            <a:r>
              <a:rPr lang="fr-FR" sz="1800" spc="-5" dirty="0">
                <a:latin typeface="Arial MT"/>
                <a:cs typeface="Arial MT"/>
              </a:rPr>
              <a:t>en</a:t>
            </a:r>
            <a:r>
              <a:rPr lang="fr-FR" sz="1800" spc="10" dirty="0">
                <a:latin typeface="Arial MT"/>
                <a:cs typeface="Arial MT"/>
              </a:rPr>
              <a:t> </a:t>
            </a:r>
            <a:r>
              <a:rPr lang="fr-FR" sz="1800" spc="-5" dirty="0">
                <a:latin typeface="Arial MT"/>
                <a:cs typeface="Arial MT"/>
              </a:rPr>
              <a:t>cumul net</a:t>
            </a:r>
            <a:r>
              <a:rPr lang="fr-FR" sz="1800" dirty="0">
                <a:latin typeface="Arial MT"/>
                <a:cs typeface="Arial MT"/>
              </a:rPr>
              <a:t> +</a:t>
            </a:r>
            <a:r>
              <a:rPr lang="fr-FR" sz="1800" spc="5" dirty="0">
                <a:latin typeface="Arial MT"/>
                <a:cs typeface="Arial MT"/>
              </a:rPr>
              <a:t> </a:t>
            </a:r>
            <a:r>
              <a:rPr lang="fr-FR" sz="1800" spc="-5" dirty="0">
                <a:latin typeface="Arial MT"/>
                <a:cs typeface="Arial MT"/>
              </a:rPr>
              <a:t>brut</a:t>
            </a:r>
            <a:endParaRPr lang="fr-FR" sz="1800" dirty="0">
              <a:latin typeface="Arial MT"/>
              <a:cs typeface="Arial MT"/>
            </a:endParaRPr>
          </a:p>
          <a:p>
            <a:pPr marL="1132205" lvl="1" indent="-142240">
              <a:lnSpc>
                <a:spcPct val="100000"/>
              </a:lnSpc>
              <a:spcBef>
                <a:spcPts val="430"/>
              </a:spcBef>
              <a:buChar char="-"/>
              <a:tabLst>
                <a:tab pos="1133475" algn="l"/>
              </a:tabLst>
            </a:pPr>
            <a:r>
              <a:rPr sz="1800" spc="-5" dirty="0">
                <a:latin typeface="Arial MT"/>
                <a:cs typeface="Arial MT"/>
              </a:rPr>
              <a:t>Si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toujours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égalité,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 err="1">
                <a:latin typeface="Arial MT"/>
                <a:cs typeface="Arial MT"/>
              </a:rPr>
              <a:t>fera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classement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précédent</a:t>
            </a:r>
            <a:endParaRPr sz="1800" dirty="0">
              <a:latin typeface="Arial MT"/>
              <a:cs typeface="Arial MT"/>
            </a:endParaRPr>
          </a:p>
          <a:p>
            <a:pPr marL="990600">
              <a:lnSpc>
                <a:spcPct val="100000"/>
              </a:lnSpc>
            </a:pPr>
            <a:r>
              <a:rPr spc="-5" dirty="0"/>
              <a:t>(qualification)</a:t>
            </a:r>
          </a:p>
          <a:p>
            <a:pPr marL="990600" marR="68580" lvl="1">
              <a:lnSpc>
                <a:spcPct val="100000"/>
              </a:lnSpc>
              <a:spcBef>
                <a:spcPts val="434"/>
              </a:spcBef>
              <a:buChar char="-"/>
              <a:tabLst>
                <a:tab pos="1148715" algn="l"/>
              </a:tabLst>
            </a:pPr>
            <a:r>
              <a:rPr sz="1800" spc="-5" dirty="0">
                <a:latin typeface="Arial MT"/>
                <a:cs typeface="Arial MT"/>
              </a:rPr>
              <a:t>Si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toujours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une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égalité,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play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off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brut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mort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subite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partir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trou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1.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Les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équipes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concernées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choisiront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joueur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leur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choix</a:t>
            </a:r>
          </a:p>
          <a:p>
            <a:pPr marL="12700" lvl="1">
              <a:lnSpc>
                <a:spcPct val="100000"/>
              </a:lnSpc>
              <a:spcBef>
                <a:spcPts val="5"/>
              </a:spcBef>
              <a:buFont typeface="Arial MT"/>
              <a:buChar char="-"/>
            </a:pPr>
            <a:endParaRPr sz="2250" dirty="0"/>
          </a:p>
          <a:p>
            <a:pPr marL="419100" indent="-342900">
              <a:lnSpc>
                <a:spcPct val="100000"/>
              </a:lnSpc>
              <a:buSzPct val="108333"/>
              <a:buFont typeface="Wingdings"/>
              <a:buChar char=""/>
              <a:tabLst>
                <a:tab pos="419100" algn="l"/>
                <a:tab pos="419734" algn="l"/>
              </a:tabLst>
            </a:pPr>
            <a:r>
              <a:rPr b="1" dirty="0">
                <a:latin typeface="Arial"/>
                <a:cs typeface="Arial"/>
              </a:rPr>
              <a:t>Boules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départs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:</a:t>
            </a:r>
          </a:p>
          <a:p>
            <a:pPr marL="76200" marR="761365">
              <a:lnSpc>
                <a:spcPct val="120000"/>
              </a:lnSpc>
              <a:spcBef>
                <a:spcPts val="5"/>
              </a:spcBef>
            </a:pPr>
            <a:r>
              <a:rPr dirty="0"/>
              <a:t>MESSIEURS</a:t>
            </a:r>
            <a:r>
              <a:rPr spc="-5" dirty="0"/>
              <a:t> </a:t>
            </a:r>
            <a:r>
              <a:rPr dirty="0"/>
              <a:t>/</a:t>
            </a:r>
            <a:r>
              <a:rPr spc="-5" dirty="0"/>
              <a:t> Blanc</a:t>
            </a:r>
            <a:r>
              <a:rPr spc="10" dirty="0"/>
              <a:t> </a:t>
            </a:r>
            <a:r>
              <a:rPr spc="-5" dirty="0"/>
              <a:t>1</a:t>
            </a:r>
            <a:r>
              <a:rPr lang="fr-FR" spc="-5" dirty="0"/>
              <a:t>è</a:t>
            </a:r>
            <a:r>
              <a:rPr spc="-5" dirty="0"/>
              <a:t>re</a:t>
            </a:r>
            <a:r>
              <a:rPr dirty="0"/>
              <a:t> </a:t>
            </a:r>
            <a:r>
              <a:rPr spc="-5" dirty="0"/>
              <a:t>série</a:t>
            </a:r>
            <a:r>
              <a:rPr spc="10" dirty="0"/>
              <a:t> </a:t>
            </a:r>
            <a:r>
              <a:rPr dirty="0"/>
              <a:t>=&gt;</a:t>
            </a:r>
            <a:r>
              <a:rPr spc="-5" dirty="0"/>
              <a:t> 0 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1</a:t>
            </a:r>
            <a:r>
              <a:rPr lang="fr-FR" spc="-5" dirty="0"/>
              <a:t>5</a:t>
            </a:r>
            <a:r>
              <a:rPr spc="-5" dirty="0"/>
              <a:t>.4</a:t>
            </a:r>
            <a:r>
              <a:rPr spc="10" dirty="0"/>
              <a:t> </a:t>
            </a:r>
            <a:r>
              <a:rPr dirty="0"/>
              <a:t>/</a:t>
            </a:r>
            <a:r>
              <a:rPr spc="-5" dirty="0"/>
              <a:t> Jaune</a:t>
            </a:r>
            <a:r>
              <a:rPr spc="5" dirty="0"/>
              <a:t> </a:t>
            </a:r>
            <a:r>
              <a:rPr spc="-5" dirty="0"/>
              <a:t>2e série</a:t>
            </a:r>
            <a:r>
              <a:rPr spc="10" dirty="0"/>
              <a:t> </a:t>
            </a:r>
            <a:r>
              <a:rPr dirty="0"/>
              <a:t>=&gt;</a:t>
            </a:r>
            <a:r>
              <a:rPr spc="-5" dirty="0"/>
              <a:t> 1</a:t>
            </a:r>
            <a:r>
              <a:rPr lang="fr-FR" spc="-5" dirty="0"/>
              <a:t>5</a:t>
            </a:r>
            <a:r>
              <a:rPr spc="-5" dirty="0"/>
              <a:t>.5 </a:t>
            </a:r>
            <a:r>
              <a:rPr dirty="0"/>
              <a:t>–</a:t>
            </a:r>
            <a:r>
              <a:rPr spc="-5" dirty="0"/>
              <a:t> 36* </a:t>
            </a:r>
            <a:r>
              <a:rPr spc="-484" dirty="0"/>
              <a:t> </a:t>
            </a:r>
            <a:r>
              <a:rPr spc="-5" dirty="0"/>
              <a:t>DAMES</a:t>
            </a:r>
            <a:r>
              <a:rPr dirty="0"/>
              <a:t> /</a:t>
            </a:r>
            <a:r>
              <a:rPr spc="-5" dirty="0"/>
              <a:t> Bleu</a:t>
            </a:r>
            <a:r>
              <a:rPr spc="10" dirty="0"/>
              <a:t> </a:t>
            </a:r>
            <a:r>
              <a:rPr spc="-5" dirty="0"/>
              <a:t>1</a:t>
            </a:r>
            <a:r>
              <a:rPr lang="fr-FR" spc="-5" dirty="0"/>
              <a:t>è</a:t>
            </a:r>
            <a:r>
              <a:rPr spc="-5" dirty="0"/>
              <a:t>re série</a:t>
            </a:r>
            <a:r>
              <a:rPr spc="10" dirty="0"/>
              <a:t> </a:t>
            </a:r>
            <a:r>
              <a:rPr dirty="0"/>
              <a:t>=&gt;</a:t>
            </a:r>
            <a:r>
              <a:rPr spc="-5" dirty="0"/>
              <a:t> 0 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1</a:t>
            </a:r>
            <a:r>
              <a:rPr lang="fr-FR" spc="-5" dirty="0"/>
              <a:t>5</a:t>
            </a:r>
            <a:r>
              <a:rPr spc="-5" dirty="0"/>
              <a:t>.4</a:t>
            </a:r>
            <a:r>
              <a:rPr spc="10" dirty="0"/>
              <a:t> </a:t>
            </a:r>
            <a:r>
              <a:rPr dirty="0"/>
              <a:t>/ </a:t>
            </a:r>
            <a:r>
              <a:rPr spc="-5" dirty="0"/>
              <a:t>Rouge</a:t>
            </a:r>
            <a:r>
              <a:rPr spc="10" dirty="0"/>
              <a:t> </a:t>
            </a:r>
            <a:r>
              <a:rPr spc="-5" dirty="0"/>
              <a:t>2e</a:t>
            </a:r>
            <a:r>
              <a:rPr spc="10" dirty="0"/>
              <a:t> </a:t>
            </a:r>
            <a:r>
              <a:rPr spc="-5" dirty="0"/>
              <a:t>série </a:t>
            </a:r>
            <a:r>
              <a:rPr dirty="0"/>
              <a:t>=&gt;</a:t>
            </a:r>
            <a:r>
              <a:rPr spc="-5" dirty="0"/>
              <a:t> 1</a:t>
            </a:r>
            <a:r>
              <a:rPr lang="fr-FR" spc="-5" dirty="0"/>
              <a:t>5</a:t>
            </a:r>
            <a:r>
              <a:rPr spc="-5" dirty="0"/>
              <a:t>.5 </a:t>
            </a:r>
            <a:r>
              <a:rPr dirty="0"/>
              <a:t>– </a:t>
            </a:r>
            <a:r>
              <a:rPr spc="-5" dirty="0"/>
              <a:t>36*</a:t>
            </a:r>
          </a:p>
          <a:p>
            <a:pPr marL="76200">
              <a:lnSpc>
                <a:spcPct val="100000"/>
              </a:lnSpc>
              <a:spcBef>
                <a:spcPts val="430"/>
              </a:spcBef>
            </a:pPr>
            <a:r>
              <a:rPr spc="-5" dirty="0"/>
              <a:t>*Tous</a:t>
            </a:r>
            <a:r>
              <a:rPr spc="-10" dirty="0"/>
              <a:t> </a:t>
            </a:r>
            <a:r>
              <a:rPr spc="-5" dirty="0"/>
              <a:t>les</a:t>
            </a:r>
            <a:r>
              <a:rPr spc="20" dirty="0"/>
              <a:t> </a:t>
            </a:r>
            <a:r>
              <a:rPr spc="-5" dirty="0"/>
              <a:t>joueurs</a:t>
            </a:r>
            <a:r>
              <a:rPr spc="15" dirty="0"/>
              <a:t> </a:t>
            </a:r>
            <a:r>
              <a:rPr spc="-5" dirty="0"/>
              <a:t>au-dessus</a:t>
            </a:r>
            <a:r>
              <a:rPr spc="15" dirty="0"/>
              <a:t> </a:t>
            </a:r>
            <a:r>
              <a:rPr spc="-5" dirty="0"/>
              <a:t>de</a:t>
            </a:r>
            <a:r>
              <a:rPr spc="15" dirty="0"/>
              <a:t> </a:t>
            </a:r>
            <a:r>
              <a:rPr spc="-5" dirty="0"/>
              <a:t>36</a:t>
            </a:r>
            <a:r>
              <a:rPr dirty="0"/>
              <a:t> </a:t>
            </a:r>
            <a:r>
              <a:rPr spc="-5" dirty="0"/>
              <a:t>seront</a:t>
            </a:r>
            <a:r>
              <a:rPr dirty="0"/>
              <a:t> </a:t>
            </a:r>
            <a:r>
              <a:rPr spc="-5" dirty="0"/>
              <a:t>ammenés</a:t>
            </a:r>
            <a:r>
              <a:rPr spc="5" dirty="0"/>
              <a:t> </a:t>
            </a:r>
            <a:r>
              <a:rPr spc="-5" dirty="0"/>
              <a:t>à</a:t>
            </a:r>
            <a:r>
              <a:rPr dirty="0"/>
              <a:t> </a:t>
            </a:r>
            <a:r>
              <a:rPr spc="-10" dirty="0"/>
              <a:t>36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REGLEMENT</a:t>
            </a:r>
            <a:r>
              <a:rPr spc="-80" dirty="0"/>
              <a:t> </a:t>
            </a:r>
            <a:r>
              <a:rPr dirty="0"/>
              <a:t>FINALE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409191"/>
            <a:ext cx="8072120" cy="5156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Programme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journée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250" dirty="0">
              <a:latin typeface="Arial"/>
              <a:cs typeface="Arial"/>
            </a:endParaRPr>
          </a:p>
          <a:p>
            <a:pPr marL="12700" marR="3709035">
              <a:lnSpc>
                <a:spcPct val="120000"/>
              </a:lnSpc>
            </a:pPr>
            <a:r>
              <a:rPr sz="1800" spc="-5" dirty="0">
                <a:latin typeface="Arial MT"/>
                <a:cs typeface="Arial MT"/>
              </a:rPr>
              <a:t>Ouverture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golf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installations: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7h</a:t>
            </a:r>
            <a:r>
              <a:rPr lang="fr-FR" sz="1800" spc="-10" dirty="0">
                <a:latin typeface="Arial MT"/>
                <a:cs typeface="Arial MT"/>
              </a:rPr>
              <a:t>45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Briefing</a:t>
            </a:r>
            <a:r>
              <a:rPr sz="1800" dirty="0">
                <a:latin typeface="Arial MT"/>
                <a:cs typeface="Arial MT"/>
              </a:rPr>
              <a:t> :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8H</a:t>
            </a:r>
            <a:r>
              <a:rPr lang="fr-FR" sz="1800" spc="-10" dirty="0">
                <a:latin typeface="Arial MT"/>
                <a:cs typeface="Arial MT"/>
              </a:rPr>
              <a:t>30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 MT"/>
                <a:cs typeface="Arial MT"/>
              </a:rPr>
              <a:t>Shotgun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lang="fr-FR" spc="-10" dirty="0">
                <a:latin typeface="Arial MT"/>
                <a:cs typeface="Arial MT"/>
              </a:rPr>
              <a:t>9</a:t>
            </a:r>
            <a:r>
              <a:rPr sz="1800" spc="-10" dirty="0">
                <a:latin typeface="Arial MT"/>
                <a:cs typeface="Arial MT"/>
              </a:rPr>
              <a:t>h</a:t>
            </a:r>
            <a:r>
              <a:rPr lang="fr-FR" sz="1800" spc="-10" dirty="0">
                <a:latin typeface="Arial MT"/>
                <a:cs typeface="Arial MT"/>
              </a:rPr>
              <a:t>00</a:t>
            </a:r>
            <a:endParaRPr sz="1800" dirty="0">
              <a:latin typeface="Arial MT"/>
              <a:cs typeface="Arial MT"/>
            </a:endParaRPr>
          </a:p>
          <a:p>
            <a:pPr marL="12700" marR="5551805">
              <a:lnSpc>
                <a:spcPct val="120000"/>
              </a:lnSpc>
              <a:spcBef>
                <a:spcPts val="5"/>
              </a:spcBef>
            </a:pPr>
            <a:r>
              <a:rPr sz="1800" spc="-5" dirty="0">
                <a:latin typeface="Arial MT"/>
                <a:cs typeface="Arial MT"/>
              </a:rPr>
              <a:t>Déjeuner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-10" dirty="0">
                <a:latin typeface="Arial MT"/>
                <a:cs typeface="Arial MT"/>
              </a:rPr>
              <a:t> 14H</a:t>
            </a:r>
            <a:r>
              <a:rPr lang="fr-FR" sz="1800" spc="-10" dirty="0">
                <a:latin typeface="Arial MT"/>
                <a:cs typeface="Arial MT"/>
              </a:rPr>
              <a:t>3</a:t>
            </a:r>
            <a:r>
              <a:rPr sz="1800" spc="-10" dirty="0">
                <a:latin typeface="Arial MT"/>
                <a:cs typeface="Arial MT"/>
              </a:rPr>
              <a:t>0 </a:t>
            </a:r>
            <a:r>
              <a:rPr sz="1800" spc="-5" dirty="0">
                <a:latin typeface="Arial MT"/>
                <a:cs typeface="Arial MT"/>
              </a:rPr>
              <a:t> Remise des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prix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15H00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Inscriptions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Envoi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du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bulletin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d’inscription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auprès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service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commercial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UGOLF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Entreprise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: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entreprise@ugolf.eu</a:t>
            </a:r>
            <a:r>
              <a:rPr sz="1800" spc="25" dirty="0">
                <a:solidFill>
                  <a:srgbClr val="00999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800" spc="-5" dirty="0">
                <a:latin typeface="Arial MT"/>
                <a:cs typeface="Arial MT"/>
              </a:rPr>
              <a:t>ou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3"/>
              </a:rPr>
              <a:t>meg@ugolf.eu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 MT"/>
                <a:cs typeface="Arial MT"/>
              </a:rPr>
              <a:t>Les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désinscriptions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justifiées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24h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avant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début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l’épreuve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seront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facturées. </a:t>
            </a:r>
            <a:r>
              <a:rPr sz="1800" dirty="0">
                <a:latin typeface="Arial MT"/>
                <a:cs typeface="Arial MT"/>
              </a:rPr>
              <a:t>Il </a:t>
            </a:r>
            <a:r>
              <a:rPr sz="1800" spc="-10" dirty="0">
                <a:latin typeface="Arial MT"/>
                <a:cs typeface="Arial MT"/>
              </a:rPr>
              <a:t>est</a:t>
            </a:r>
            <a:r>
              <a:rPr sz="1800" spc="-5" dirty="0">
                <a:latin typeface="Arial MT"/>
                <a:cs typeface="Arial MT"/>
              </a:rPr>
              <a:t> impossible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modifier la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composition </a:t>
            </a:r>
            <a:r>
              <a:rPr sz="1800" dirty="0">
                <a:latin typeface="Arial MT"/>
                <a:cs typeface="Arial MT"/>
              </a:rPr>
              <a:t>des </a:t>
            </a:r>
            <a:r>
              <a:rPr sz="1800" spc="-5" dirty="0">
                <a:latin typeface="Arial MT"/>
                <a:cs typeface="Arial MT"/>
              </a:rPr>
              <a:t>équipes après </a:t>
            </a:r>
            <a:r>
              <a:rPr sz="1800" spc="-10" dirty="0">
                <a:latin typeface="Arial MT"/>
                <a:cs typeface="Arial MT"/>
              </a:rPr>
              <a:t>la </a:t>
            </a:r>
            <a:r>
              <a:rPr sz="1800" spc="-5" dirty="0">
                <a:latin typeface="Arial MT"/>
                <a:cs typeface="Arial MT"/>
              </a:rPr>
              <a:t> date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clôture des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inscriptions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</a:t>
            </a:r>
            <a:r>
              <a:rPr lang="fr-FR" sz="1800" b="1" dirty="0">
                <a:solidFill>
                  <a:srgbClr val="FF0000"/>
                </a:solidFill>
                <a:latin typeface="Arial"/>
                <a:cs typeface="Arial"/>
              </a:rPr>
              <a:t>mardi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2</a:t>
            </a:r>
            <a:r>
              <a:rPr lang="fr-FR" b="1" spc="-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octobre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à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minuit</a:t>
            </a:r>
            <a:r>
              <a:rPr sz="1800" dirty="0">
                <a:latin typeface="Arial MT"/>
                <a:cs typeface="Arial MT"/>
              </a:rPr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5413" y="473202"/>
            <a:ext cx="1664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</a:t>
            </a:r>
            <a:r>
              <a:rPr spc="-15" dirty="0"/>
              <a:t>E</a:t>
            </a:r>
            <a:r>
              <a:rPr spc="-5" dirty="0"/>
              <a:t>JE</a:t>
            </a:r>
            <a:r>
              <a:rPr spc="-15" dirty="0"/>
              <a:t>U</a:t>
            </a:r>
            <a:r>
              <a:rPr spc="-5" dirty="0"/>
              <a:t>N</a:t>
            </a:r>
            <a:r>
              <a:rPr spc="-15" dirty="0"/>
              <a:t>E</a:t>
            </a:r>
            <a:r>
              <a:rPr spc="-5" dirty="0"/>
              <a:t>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673975" cy="472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Pour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finale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UCUP,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restaurant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golf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International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Roissy</a:t>
            </a:r>
            <a:endParaRPr sz="1800" dirty="0">
              <a:latin typeface="Arial MT"/>
              <a:cs typeface="Arial MT"/>
            </a:endParaRPr>
          </a:p>
          <a:p>
            <a:pPr marL="4445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vous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proposera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 MT"/>
              <a:cs typeface="Arial MT"/>
            </a:endParaRPr>
          </a:p>
          <a:p>
            <a:pPr marL="521970" algn="ctr">
              <a:lnSpc>
                <a:spcPct val="100000"/>
              </a:lnSpc>
              <a:spcBef>
                <a:spcPts val="5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521970" algn="ctr">
              <a:lnSpc>
                <a:spcPct val="100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Suprême de volaille basse température, pomme grenaille, sauce poulette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523240" algn="ctr">
              <a:lnSpc>
                <a:spcPct val="1000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Dessert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521970" algn="ctr">
              <a:lnSpc>
                <a:spcPct val="100000"/>
              </a:lnSpc>
            </a:pPr>
            <a:r>
              <a:rPr lang="fr-FR" sz="1800" dirty="0">
                <a:latin typeface="Arial"/>
                <a:cs typeface="Arial"/>
              </a:rPr>
              <a:t>Tartelette feuilleté aux fruits de saison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522605" algn="ctr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Boisson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532765" marR="5080" algn="ctr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Eaux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vin</a:t>
            </a:r>
            <a:r>
              <a:rPr lang="fr-FR" sz="1800" i="1" spc="-5" dirty="0">
                <a:latin typeface="Arial"/>
                <a:cs typeface="Arial"/>
              </a:rPr>
              <a:t>s</a:t>
            </a:r>
            <a:r>
              <a:rPr lang="fr-FR" sz="1800" i="1" dirty="0">
                <a:latin typeface="Arial"/>
                <a:cs typeface="Arial"/>
              </a:rPr>
              <a:t> </a:t>
            </a:r>
            <a:r>
              <a:rPr lang="fr-FR" sz="1800" i="1" spc="-5" dirty="0">
                <a:latin typeface="Arial"/>
                <a:cs typeface="Arial"/>
              </a:rPr>
              <a:t>à volonté, </a:t>
            </a:r>
            <a:r>
              <a:rPr lang="fr-FR" sz="1800" i="1" spc="-484" dirty="0">
                <a:latin typeface="Arial"/>
                <a:cs typeface="Arial"/>
              </a:rPr>
              <a:t> </a:t>
            </a:r>
            <a:r>
              <a:rPr lang="fr-FR" sz="1800" i="1" spc="-5" dirty="0">
                <a:latin typeface="Arial"/>
                <a:cs typeface="Arial"/>
              </a:rPr>
              <a:t>café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*Les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résultats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seront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annoncés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moment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dessert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585" y="362203"/>
            <a:ext cx="4171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TARIFS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0" dirty="0"/>
              <a:t> </a:t>
            </a:r>
            <a:r>
              <a:rPr spc="-5" dirty="0"/>
              <a:t>FINALE</a:t>
            </a:r>
            <a:r>
              <a:rPr spc="-10" dirty="0"/>
              <a:t> UCUP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7A206BC-E1E8-A5B5-5002-5ED183728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49443"/>
              </p:ext>
            </p:extLst>
          </p:nvPr>
        </p:nvGraphicFramePr>
        <p:xfrm>
          <a:off x="415641" y="1828800"/>
          <a:ext cx="3775360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680">
                  <a:extLst>
                    <a:ext uri="{9D8B030D-6E8A-4147-A177-3AD203B41FA5}">
                      <a16:colId xmlns:a16="http://schemas.microsoft.com/office/drawing/2014/main" val="2031867871"/>
                    </a:ext>
                  </a:extLst>
                </a:gridCol>
                <a:gridCol w="1887680">
                  <a:extLst>
                    <a:ext uri="{9D8B030D-6E8A-4147-A177-3AD203B41FA5}">
                      <a16:colId xmlns:a16="http://schemas.microsoft.com/office/drawing/2014/main" val="774381435"/>
                    </a:ext>
                  </a:extLst>
                </a:gridCol>
              </a:tblGrid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TARIFS ABONNE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9064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ABONNE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0576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DEJEUNER + 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658684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B3D71B4-8A83-C8A2-9E3C-9319A4AEB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65800"/>
              </p:ext>
            </p:extLst>
          </p:nvPr>
        </p:nvGraphicFramePr>
        <p:xfrm>
          <a:off x="4678220" y="1828800"/>
          <a:ext cx="3775360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7680">
                  <a:extLst>
                    <a:ext uri="{9D8B030D-6E8A-4147-A177-3AD203B41FA5}">
                      <a16:colId xmlns:a16="http://schemas.microsoft.com/office/drawing/2014/main" val="2031867871"/>
                    </a:ext>
                  </a:extLst>
                </a:gridCol>
                <a:gridCol w="1887680">
                  <a:extLst>
                    <a:ext uri="{9D8B030D-6E8A-4147-A177-3AD203B41FA5}">
                      <a16:colId xmlns:a16="http://schemas.microsoft.com/office/drawing/2014/main" val="774381435"/>
                    </a:ext>
                  </a:extLst>
                </a:gridCol>
              </a:tblGrid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TARIFS NON ABONNE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9064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 ABONNE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55€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0576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DEJEUNER + 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658684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94401264-9CEE-C955-B893-40857F986762}"/>
              </a:ext>
            </a:extLst>
          </p:cNvPr>
          <p:cNvSpPr txBox="1"/>
          <p:nvPr/>
        </p:nvSpPr>
        <p:spPr>
          <a:xfrm>
            <a:off x="2590800" y="4419600"/>
            <a:ext cx="3657600" cy="1676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225" y="362203"/>
            <a:ext cx="307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REGLEMENT</a:t>
            </a:r>
            <a:r>
              <a:rPr spc="-40" dirty="0"/>
              <a:t> </a:t>
            </a:r>
            <a:r>
              <a:rPr spc="-5" dirty="0"/>
              <a:t>FINALE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306779"/>
            <a:ext cx="2051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10937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Classement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prix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975" y="2185161"/>
            <a:ext cx="6825615" cy="1683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Le trophée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la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UCup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remis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lors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remise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prix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finale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l'équipe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gagnante.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3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Les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5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meilleurs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équipes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seront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récompensées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3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Les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meilleurs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joueurs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selon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leur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catégories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seront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récompensés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9010" y="4346829"/>
            <a:ext cx="5664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75" dirty="0">
                <a:solidFill>
                  <a:srgbClr val="0D0D0D"/>
                </a:solidFill>
                <a:latin typeface="Trebuchet MS"/>
                <a:cs typeface="Trebuchet MS"/>
              </a:rPr>
              <a:t>BONNE</a:t>
            </a:r>
            <a:r>
              <a:rPr sz="3600" b="1" spc="3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b="1" spc="215" dirty="0">
                <a:solidFill>
                  <a:srgbClr val="0D0D0D"/>
                </a:solidFill>
                <a:latin typeface="Trebuchet MS"/>
                <a:cs typeface="Trebuchet MS"/>
              </a:rPr>
              <a:t>PARTIE</a:t>
            </a:r>
            <a:r>
              <a:rPr sz="3600" b="1" spc="7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b="1" spc="370" dirty="0">
                <a:solidFill>
                  <a:srgbClr val="0D0D0D"/>
                </a:solidFill>
                <a:latin typeface="Trebuchet MS"/>
                <a:cs typeface="Trebuchet MS"/>
              </a:rPr>
              <a:t>Á</a:t>
            </a:r>
            <a:r>
              <a:rPr sz="3600" b="1" spc="4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b="1" spc="285" dirty="0">
                <a:solidFill>
                  <a:srgbClr val="0D0D0D"/>
                </a:solidFill>
                <a:latin typeface="Trebuchet MS"/>
                <a:cs typeface="Trebuchet MS"/>
              </a:rPr>
              <a:t>TOUS</a:t>
            </a:r>
            <a:r>
              <a:rPr sz="3600" b="1" spc="5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b="1" spc="-434" dirty="0">
                <a:solidFill>
                  <a:srgbClr val="0D0D0D"/>
                </a:solidFill>
                <a:latin typeface="Trebuchet MS"/>
                <a:cs typeface="Trebuchet MS"/>
              </a:rPr>
              <a:t>!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68573" y="3841140"/>
            <a:ext cx="315023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569595" algn="ctr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Mohammed</a:t>
            </a:r>
            <a:r>
              <a:rPr sz="1600" spc="-45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El</a:t>
            </a:r>
            <a:r>
              <a:rPr sz="1600" spc="-20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702C"/>
                </a:solidFill>
                <a:latin typeface="Segoe UI"/>
                <a:cs typeface="Segoe UI"/>
              </a:rPr>
              <a:t>Guindy </a:t>
            </a:r>
            <a:r>
              <a:rPr sz="1600" spc="-425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Segoe UI"/>
                <a:cs typeface="Segoe UI"/>
                <a:hlinkClick r:id="rId3"/>
              </a:rPr>
              <a:t>meg@ugolf.eu </a:t>
            </a:r>
            <a:r>
              <a:rPr sz="1600" dirty="0">
                <a:solidFill>
                  <a:srgbClr val="009999"/>
                </a:solidFill>
                <a:latin typeface="Segoe UI"/>
                <a:cs typeface="Segoe UI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Segoe UI"/>
                <a:cs typeface="Segoe UI"/>
                <a:hlinkClick r:id="rId4"/>
              </a:rPr>
              <a:t>entreprise@ugolf.eu </a:t>
            </a:r>
            <a:r>
              <a:rPr sz="1600" dirty="0">
                <a:solidFill>
                  <a:srgbClr val="009999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01</a:t>
            </a:r>
            <a:r>
              <a:rPr sz="1600" spc="-10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41</a:t>
            </a:r>
            <a:r>
              <a:rPr sz="1600" spc="-10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31</a:t>
            </a:r>
            <a:r>
              <a:rPr sz="1600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92</a:t>
            </a:r>
            <a:r>
              <a:rPr sz="1600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11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123</a:t>
            </a:r>
            <a:r>
              <a:rPr sz="1600" spc="-25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rue</a:t>
            </a:r>
            <a:r>
              <a:rPr sz="1600" spc="-10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du</a:t>
            </a:r>
            <a:r>
              <a:rPr sz="1600" spc="-25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Château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00702C"/>
                </a:solidFill>
                <a:latin typeface="Segoe UI"/>
                <a:cs typeface="Segoe UI"/>
              </a:rPr>
              <a:t>92 100</a:t>
            </a:r>
            <a:r>
              <a:rPr sz="1600" spc="-10" dirty="0">
                <a:solidFill>
                  <a:srgbClr val="00702C"/>
                </a:solidFill>
                <a:latin typeface="Segoe UI"/>
                <a:cs typeface="Segoe UI"/>
              </a:rPr>
              <a:t> Boulogne</a:t>
            </a:r>
            <a:r>
              <a:rPr sz="1600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702C"/>
                </a:solidFill>
                <a:latin typeface="Segoe UI"/>
                <a:cs typeface="Segoe UI"/>
              </a:rPr>
              <a:t>Billancourt</a:t>
            </a:r>
            <a:r>
              <a:rPr sz="1600" spc="25" dirty="0">
                <a:solidFill>
                  <a:srgbClr val="00702C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702C"/>
                </a:solidFill>
                <a:latin typeface="Segoe UI"/>
                <a:cs typeface="Segoe UI"/>
              </a:rPr>
              <a:t>Cedex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608</Words>
  <Application>Microsoft Office PowerPoint</Application>
  <PresentationFormat>Affichage à l'écran (4:3)</PresentationFormat>
  <Paragraphs>129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MT</vt:lpstr>
      <vt:lpstr>Calibri</vt:lpstr>
      <vt:lpstr>Segoe UI</vt:lpstr>
      <vt:lpstr>Trebuchet MS</vt:lpstr>
      <vt:lpstr>Wingdings</vt:lpstr>
      <vt:lpstr>Office Theme</vt:lpstr>
      <vt:lpstr>Présentation PowerPoint</vt:lpstr>
      <vt:lpstr>REGLEMENT FINALE</vt:lpstr>
      <vt:lpstr>REGLEMENT FINALE</vt:lpstr>
      <vt:lpstr>REGLEMENT FINALE</vt:lpstr>
      <vt:lpstr>REGLEMENT FINALE</vt:lpstr>
      <vt:lpstr>DEJEUNER</vt:lpstr>
      <vt:lpstr>TARIFS DE LA FINALE UCUP</vt:lpstr>
      <vt:lpstr>REGLEMENT FINALE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 des relations sociales dans un magasin</dc:title>
  <dc:creator>User name placeholder</dc:creator>
  <cp:lastModifiedBy>EL GUINDY Mohammed</cp:lastModifiedBy>
  <cp:revision>4</cp:revision>
  <dcterms:created xsi:type="dcterms:W3CDTF">2022-10-15T09:10:31Z</dcterms:created>
  <dcterms:modified xsi:type="dcterms:W3CDTF">2022-10-21T14:59:24Z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2021-10-19T00:00:00Z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2022-10-15T00:00:00Z</vt:filetime>
  </property>
  <property fmtid="{D5CDD505-2E9C-101B-9397-08002B2CF9AE}" pid="5" name="MSIP_Label_4333f31a-a91f-4b93-bbcd-5ddf027d1ae6_Enabled">
    <vt:lpwstr>true</vt:lpwstr>
  </property>
  <property fmtid="{D5CDD505-2E9C-101B-9397-08002B2CF9AE}" pid="6" name="MSIP_Label_4333f31a-a91f-4b93-bbcd-5ddf027d1ae6_SetDate">
    <vt:lpwstr>2022-10-15T09:22:47Z</vt:lpwstr>
  </property>
  <property fmtid="{D5CDD505-2E9C-101B-9397-08002B2CF9AE}" pid="7" name="MSIP_Label_4333f31a-a91f-4b93-bbcd-5ddf027d1ae6_Method">
    <vt:lpwstr>Standard</vt:lpwstr>
  </property>
  <property fmtid="{D5CDD505-2E9C-101B-9397-08002B2CF9AE}" pid="8" name="MSIP_Label_4333f31a-a91f-4b93-bbcd-5ddf027d1ae6_Name">
    <vt:lpwstr>C0</vt:lpwstr>
  </property>
  <property fmtid="{D5CDD505-2E9C-101B-9397-08002B2CF9AE}" pid="9" name="MSIP_Label_4333f31a-a91f-4b93-bbcd-5ddf027d1ae6_SiteId">
    <vt:lpwstr>f7e1e464-7e4d-4e93-9f42-de95ee7dcd32</vt:lpwstr>
  </property>
  <property fmtid="{D5CDD505-2E9C-101B-9397-08002B2CF9AE}" pid="10" name="MSIP_Label_4333f31a-a91f-4b93-bbcd-5ddf027d1ae6_ActionId">
    <vt:lpwstr>0c806123-942b-43ca-a8b1-a386171287d4</vt:lpwstr>
  </property>
  <property fmtid="{D5CDD505-2E9C-101B-9397-08002B2CF9AE}" pid="11" name="MSIP_Label_4333f31a-a91f-4b93-bbcd-5ddf027d1ae6_ContentBits">
    <vt:lpwstr>0</vt:lpwstr>
  </property>
</Properties>
</file>