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9144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tx1"/>
                </a:solidFill>
                <a:latin typeface="Segoe UI"/>
                <a:cs typeface="Segoe UI"/>
              </a:defRPr>
            </a:lvl1pPr>
          </a:lstStyle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5" dirty="0"/>
              <a:t>‹N°›</a:t>
            </a:fld>
            <a:endParaRPr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tx1"/>
                </a:solidFill>
                <a:latin typeface="Segoe UI"/>
                <a:cs typeface="Segoe UI"/>
              </a:defRPr>
            </a:lvl1pPr>
          </a:lstStyle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5" dirty="0"/>
              <a:t>‹N°›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tx1"/>
                </a:solidFill>
                <a:latin typeface="Segoe UI"/>
                <a:cs typeface="Segoe UI"/>
              </a:defRPr>
            </a:lvl1pPr>
          </a:lstStyle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5" dirty="0"/>
              <a:t>‹N°›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06449"/>
            <a:ext cx="9143999" cy="6051547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4276" y="1917191"/>
            <a:ext cx="3438144" cy="1895855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60036" y="1923288"/>
            <a:ext cx="3384804" cy="188976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72155" y="4581144"/>
            <a:ext cx="3188208" cy="127406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tx1"/>
                </a:solidFill>
                <a:latin typeface="Segoe UI"/>
                <a:cs typeface="Segoe UI"/>
              </a:defRPr>
            </a:lvl1pPr>
          </a:lstStyle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5" dirty="0"/>
              <a:t>‹N°›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1" i="0">
                <a:solidFill>
                  <a:schemeClr val="tx1"/>
                </a:solidFill>
                <a:latin typeface="Segoe UI"/>
                <a:cs typeface="Segoe UI"/>
              </a:defRPr>
            </a:lvl1pPr>
          </a:lstStyle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5" dirty="0"/>
              <a:t>‹N°›</a:t>
            </a:fld>
            <a:endParaRPr spc="-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806449"/>
            <a:ext cx="9143999" cy="605154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31236" y="328929"/>
            <a:ext cx="3081527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72135" y="1450340"/>
            <a:ext cx="8199729" cy="40316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02666" y="6541467"/>
            <a:ext cx="149225" cy="193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1" i="0">
                <a:solidFill>
                  <a:schemeClr val="tx1"/>
                </a:solidFill>
                <a:latin typeface="Segoe UI"/>
                <a:cs typeface="Segoe UI"/>
              </a:defRPr>
            </a:lvl1pPr>
          </a:lstStyle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5" dirty="0"/>
              <a:t>‹N°›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meg@ugolf.eu" TargetMode="External"/><Relationship Id="rId2" Type="http://schemas.openxmlformats.org/officeDocument/2006/relationships/hyperlink" Target="mailto:entreprise@ugolf.eu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meg@ugolf.eu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hyperlink" Target="mailto:entreprise@ugolf.e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06449"/>
            <a:ext cx="9143999" cy="605154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898381" y="6668211"/>
            <a:ext cx="9842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5" dirty="0">
                <a:latin typeface="Segoe UI"/>
                <a:cs typeface="Segoe UI"/>
              </a:rPr>
              <a:t>1</a:t>
            </a:r>
            <a:endParaRPr sz="1000">
              <a:latin typeface="Segoe UI"/>
              <a:cs typeface="Segoe U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67126" y="3258388"/>
            <a:ext cx="3973829" cy="10706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latin typeface="Arial MT"/>
                <a:cs typeface="Arial MT"/>
              </a:rPr>
              <a:t>ETAPE</a:t>
            </a:r>
            <a:r>
              <a:rPr sz="4400" spc="-65" dirty="0">
                <a:latin typeface="Arial MT"/>
                <a:cs typeface="Arial MT"/>
              </a:rPr>
              <a:t> </a:t>
            </a:r>
            <a:r>
              <a:rPr sz="4400" dirty="0">
                <a:latin typeface="Arial MT"/>
                <a:cs typeface="Arial MT"/>
              </a:rPr>
              <a:t>FINALE</a:t>
            </a:r>
          </a:p>
          <a:p>
            <a:pPr marL="317500">
              <a:lnSpc>
                <a:spcPct val="100000"/>
              </a:lnSpc>
              <a:spcBef>
                <a:spcPts val="60"/>
              </a:spcBef>
            </a:pPr>
            <a:r>
              <a:rPr sz="2400" i="1" dirty="0">
                <a:latin typeface="Arial"/>
                <a:cs typeface="Arial"/>
              </a:rPr>
              <a:t>SAMEDI</a:t>
            </a:r>
            <a:r>
              <a:rPr sz="2400" i="1" spc="-20" dirty="0">
                <a:latin typeface="Arial"/>
                <a:cs typeface="Arial"/>
              </a:rPr>
              <a:t> </a:t>
            </a:r>
            <a:r>
              <a:rPr sz="2400" i="1" spc="-5" dirty="0">
                <a:latin typeface="Arial"/>
                <a:cs typeface="Arial"/>
              </a:rPr>
              <a:t>2</a:t>
            </a:r>
            <a:r>
              <a:rPr lang="fr-FR" sz="2400" i="1" spc="-5" dirty="0">
                <a:latin typeface="Arial"/>
                <a:cs typeface="Arial"/>
              </a:rPr>
              <a:t>9</a:t>
            </a:r>
            <a:r>
              <a:rPr sz="2400" i="1" spc="-2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OCTOBRE</a:t>
            </a:r>
            <a:endParaRPr sz="2400" dirty="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423160" y="384047"/>
            <a:ext cx="4297680" cy="5925820"/>
            <a:chOff x="2423160" y="384047"/>
            <a:chExt cx="4297680" cy="592582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23160" y="384047"/>
              <a:ext cx="4297680" cy="303733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02408" y="4293107"/>
              <a:ext cx="4139184" cy="201625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100"/>
              </a:spcBef>
            </a:pPr>
            <a:r>
              <a:rPr dirty="0"/>
              <a:t>REGLEMENT</a:t>
            </a:r>
            <a:r>
              <a:rPr spc="-80" dirty="0"/>
              <a:t> </a:t>
            </a:r>
            <a:r>
              <a:rPr dirty="0"/>
              <a:t>FINALE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5" dirty="0"/>
              <a:t>2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36244" y="1169289"/>
            <a:ext cx="8073390" cy="547714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530"/>
              </a:spcBef>
              <a:buSzPct val="108333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800" b="1" spc="-5" dirty="0">
                <a:latin typeface="Arial"/>
                <a:cs typeface="Arial"/>
              </a:rPr>
              <a:t>Sélection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des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finalistes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:</a:t>
            </a:r>
            <a:endParaRPr sz="1800" dirty="0">
              <a:latin typeface="Arial"/>
              <a:cs typeface="Arial"/>
            </a:endParaRPr>
          </a:p>
          <a:p>
            <a:pPr marL="755015" lvl="1" indent="-285750">
              <a:lnSpc>
                <a:spcPct val="100000"/>
              </a:lnSpc>
              <a:spcBef>
                <a:spcPts val="430"/>
              </a:spcBef>
              <a:buChar char="•"/>
              <a:tabLst>
                <a:tab pos="755015" algn="l"/>
                <a:tab pos="755650" algn="l"/>
              </a:tabLst>
            </a:pPr>
            <a:r>
              <a:rPr lang="fr-FR" spc="-5" dirty="0">
                <a:latin typeface="Arial MT"/>
                <a:cs typeface="Arial MT"/>
              </a:rPr>
              <a:t>10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premières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équipes</a:t>
            </a:r>
            <a:r>
              <a:rPr sz="1800" spc="2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des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étapes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de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la</a:t>
            </a:r>
            <a:r>
              <a:rPr lang="fr-FR" spc="15" dirty="0">
                <a:latin typeface="Arial MT"/>
                <a:cs typeface="Arial MT"/>
              </a:rPr>
              <a:t> UCUP</a:t>
            </a:r>
            <a:endParaRPr sz="1800" dirty="0">
              <a:latin typeface="Arial MT"/>
              <a:cs typeface="Arial MT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</a:pPr>
            <a:endParaRPr sz="2600" dirty="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buSzPct val="108333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800" b="1" dirty="0">
                <a:latin typeface="Arial"/>
                <a:cs typeface="Arial"/>
              </a:rPr>
              <a:t>Composition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des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équipes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:</a:t>
            </a:r>
            <a:endParaRPr sz="1800" dirty="0">
              <a:latin typeface="Arial"/>
              <a:cs typeface="Arial"/>
            </a:endParaRPr>
          </a:p>
          <a:p>
            <a:pPr marL="755015" indent="-285750">
              <a:lnSpc>
                <a:spcPct val="100000"/>
              </a:lnSpc>
              <a:spcBef>
                <a:spcPts val="434"/>
              </a:spcBef>
              <a:buChar char="–"/>
              <a:tabLst>
                <a:tab pos="755015" algn="l"/>
                <a:tab pos="755650" algn="l"/>
              </a:tabLst>
            </a:pPr>
            <a:r>
              <a:rPr lang="fr-FR" spc="-5" dirty="0">
                <a:latin typeface="Arial MT"/>
                <a:cs typeface="Arial MT"/>
              </a:rPr>
              <a:t>6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joueurs par équipes</a:t>
            </a:r>
            <a:endParaRPr sz="1800" dirty="0">
              <a:latin typeface="Arial MT"/>
              <a:cs typeface="Arial MT"/>
            </a:endParaRPr>
          </a:p>
          <a:p>
            <a:pPr marL="755015" marR="6985" indent="-285750" algn="just">
              <a:lnSpc>
                <a:spcPct val="100000"/>
              </a:lnSpc>
              <a:spcBef>
                <a:spcPts val="430"/>
              </a:spcBef>
              <a:buChar char="–"/>
              <a:tabLst>
                <a:tab pos="755650" algn="l"/>
              </a:tabLst>
            </a:pPr>
            <a:r>
              <a:rPr sz="1800" spc="-5" dirty="0">
                <a:latin typeface="Arial MT"/>
                <a:cs typeface="Arial MT"/>
              </a:rPr>
              <a:t>Le </a:t>
            </a:r>
            <a:r>
              <a:rPr sz="1800" dirty="0">
                <a:latin typeface="Arial MT"/>
                <a:cs typeface="Arial MT"/>
              </a:rPr>
              <a:t>choix </a:t>
            </a:r>
            <a:r>
              <a:rPr sz="1800" spc="-5" dirty="0">
                <a:latin typeface="Arial MT"/>
                <a:cs typeface="Arial MT"/>
              </a:rPr>
              <a:t>des joueurs et </a:t>
            </a:r>
            <a:r>
              <a:rPr sz="1800" dirty="0">
                <a:latin typeface="Arial MT"/>
                <a:cs typeface="Arial MT"/>
              </a:rPr>
              <a:t>la </a:t>
            </a:r>
            <a:r>
              <a:rPr sz="1800" spc="-5" dirty="0">
                <a:latin typeface="Arial MT"/>
                <a:cs typeface="Arial MT"/>
              </a:rPr>
              <a:t>composition des équipes </a:t>
            </a:r>
            <a:r>
              <a:rPr sz="1800" dirty="0">
                <a:latin typeface="Arial MT"/>
                <a:cs typeface="Arial MT"/>
              </a:rPr>
              <a:t>est libre </a:t>
            </a:r>
            <a:r>
              <a:rPr sz="1600" i="1" spc="-5" dirty="0">
                <a:latin typeface="Arial"/>
                <a:cs typeface="Arial"/>
              </a:rPr>
              <a:t>(Les joueurs </a:t>
            </a:r>
            <a:r>
              <a:rPr sz="1600" i="1" dirty="0">
                <a:latin typeface="Arial"/>
                <a:cs typeface="Arial"/>
              </a:rPr>
              <a:t> </a:t>
            </a:r>
            <a:r>
              <a:rPr sz="1600" i="1" spc="-5" dirty="0">
                <a:latin typeface="Arial"/>
                <a:cs typeface="Arial"/>
              </a:rPr>
              <a:t>de </a:t>
            </a:r>
            <a:r>
              <a:rPr sz="1600" i="1" dirty="0">
                <a:latin typeface="Arial"/>
                <a:cs typeface="Arial"/>
              </a:rPr>
              <a:t>la </a:t>
            </a:r>
            <a:r>
              <a:rPr sz="1600" i="1" spc="-5" dirty="0">
                <a:latin typeface="Arial"/>
                <a:cs typeface="Arial"/>
              </a:rPr>
              <a:t>finale devront </a:t>
            </a:r>
            <a:r>
              <a:rPr sz="1600" i="1" dirty="0">
                <a:latin typeface="Arial"/>
                <a:cs typeface="Arial"/>
              </a:rPr>
              <a:t>avoir </a:t>
            </a:r>
            <a:r>
              <a:rPr sz="1600" i="1" spc="-5" dirty="0">
                <a:latin typeface="Arial"/>
                <a:cs typeface="Arial"/>
              </a:rPr>
              <a:t>obligatoirement participé à 1 qualification</a:t>
            </a:r>
            <a:r>
              <a:rPr sz="1600" i="1" spc="-10" dirty="0">
                <a:latin typeface="Arial"/>
                <a:cs typeface="Arial"/>
              </a:rPr>
              <a:t>)</a:t>
            </a:r>
            <a:endParaRPr sz="1600" dirty="0">
              <a:latin typeface="Arial"/>
              <a:cs typeface="Arial"/>
            </a:endParaRPr>
          </a:p>
          <a:p>
            <a:pPr marL="755015" indent="-285750">
              <a:lnSpc>
                <a:spcPct val="100000"/>
              </a:lnSpc>
              <a:spcBef>
                <a:spcPts val="434"/>
              </a:spcBef>
              <a:buChar char="–"/>
              <a:tabLst>
                <a:tab pos="755015" algn="l"/>
                <a:tab pos="755650" algn="l"/>
              </a:tabLst>
            </a:pPr>
            <a:r>
              <a:rPr sz="1800" spc="-5" dirty="0">
                <a:latin typeface="Arial MT"/>
                <a:cs typeface="Arial MT"/>
              </a:rPr>
              <a:t>Joueur</a:t>
            </a:r>
            <a:r>
              <a:rPr sz="1800" spc="1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à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jour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de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sa licence</a:t>
            </a:r>
            <a:r>
              <a:rPr sz="1800" spc="1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et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de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son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certificat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médical</a:t>
            </a:r>
            <a:endParaRPr sz="18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250" dirty="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buSzPct val="108333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800" b="1" dirty="0">
                <a:latin typeface="Arial"/>
                <a:cs typeface="Arial"/>
              </a:rPr>
              <a:t>Formule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de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jeu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et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classement</a:t>
            </a:r>
            <a:r>
              <a:rPr sz="1800" b="1" spc="2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en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équipe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:</a:t>
            </a:r>
            <a:endParaRPr sz="1800" dirty="0">
              <a:latin typeface="Arial"/>
              <a:cs typeface="Arial"/>
            </a:endParaRPr>
          </a:p>
          <a:p>
            <a:pPr marL="755015" marR="5080" lvl="1" indent="-285750" algn="just">
              <a:lnSpc>
                <a:spcPct val="100000"/>
              </a:lnSpc>
              <a:spcBef>
                <a:spcPts val="1320"/>
              </a:spcBef>
              <a:buChar char="–"/>
              <a:tabLst>
                <a:tab pos="755650" algn="l"/>
              </a:tabLst>
            </a:pPr>
            <a:r>
              <a:rPr sz="1800" dirty="0">
                <a:latin typeface="Arial MT"/>
                <a:cs typeface="Arial MT"/>
              </a:rPr>
              <a:t>A</a:t>
            </a:r>
            <a:r>
              <a:rPr sz="1800" spc="47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la</a:t>
            </a:r>
            <a:r>
              <a:rPr sz="1800" spc="47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finale,</a:t>
            </a:r>
            <a:r>
              <a:rPr sz="1800" spc="48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chaque</a:t>
            </a:r>
            <a:r>
              <a:rPr sz="1800" spc="48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équipe  recevra</a:t>
            </a:r>
            <a:r>
              <a:rPr sz="1800" spc="47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un</a:t>
            </a:r>
            <a:r>
              <a:rPr sz="1800" spc="47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nombre</a:t>
            </a:r>
            <a:r>
              <a:rPr sz="1800" spc="47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de  points</a:t>
            </a:r>
            <a:r>
              <a:rPr sz="1800" spc="47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selon</a:t>
            </a:r>
            <a:r>
              <a:rPr sz="1800" spc="48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son </a:t>
            </a:r>
            <a:r>
              <a:rPr sz="1800" spc="-490" dirty="0">
                <a:latin typeface="Arial MT"/>
                <a:cs typeface="Arial MT"/>
              </a:rPr>
              <a:t> </a:t>
            </a:r>
            <a:r>
              <a:rPr sz="1800" spc="-5" dirty="0" err="1">
                <a:latin typeface="Arial MT"/>
                <a:cs typeface="Arial MT"/>
              </a:rPr>
              <a:t>classement</a:t>
            </a:r>
            <a:r>
              <a:rPr sz="1800" spc="-5" dirty="0">
                <a:latin typeface="Arial MT"/>
                <a:cs typeface="Arial MT"/>
              </a:rPr>
              <a:t>.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Ces</a:t>
            </a:r>
            <a:r>
              <a:rPr sz="1800" spc="47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points</a:t>
            </a:r>
            <a:r>
              <a:rPr sz="1800" spc="47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seront </a:t>
            </a:r>
            <a:r>
              <a:rPr sz="1800" spc="-49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ajoutés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suite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au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cumul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des</a:t>
            </a:r>
            <a:r>
              <a:rPr sz="1800" spc="1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scores.</a:t>
            </a:r>
            <a:endParaRPr lang="fr-FR" sz="1800" spc="-5" dirty="0">
              <a:latin typeface="Arial MT"/>
              <a:cs typeface="Arial MT"/>
            </a:endParaRPr>
          </a:p>
          <a:p>
            <a:pPr marL="469265" marR="5080" lvl="1" algn="just">
              <a:lnSpc>
                <a:spcPct val="100000"/>
              </a:lnSpc>
              <a:spcBef>
                <a:spcPts val="1320"/>
              </a:spcBef>
              <a:tabLst>
                <a:tab pos="755650" algn="l"/>
              </a:tabLst>
            </a:pPr>
            <a:endParaRPr sz="1800" dirty="0">
              <a:latin typeface="Arial MT"/>
              <a:cs typeface="Arial MT"/>
            </a:endParaRPr>
          </a:p>
          <a:p>
            <a:pPr marL="755015" marR="8255" lvl="1" indent="-285750" algn="just">
              <a:lnSpc>
                <a:spcPct val="100000"/>
              </a:lnSpc>
              <a:buChar char="–"/>
              <a:tabLst>
                <a:tab pos="755650" algn="l"/>
              </a:tabLst>
            </a:pPr>
            <a:r>
              <a:rPr sz="1800" spc="-5" dirty="0">
                <a:latin typeface="Arial MT"/>
                <a:cs typeface="Arial MT"/>
              </a:rPr>
              <a:t>Pour établir le classement, nous garderons, </a:t>
            </a:r>
            <a:r>
              <a:rPr sz="1800" dirty="0">
                <a:latin typeface="Arial MT"/>
                <a:cs typeface="Arial MT"/>
              </a:rPr>
              <a:t>les </a:t>
            </a:r>
            <a:r>
              <a:rPr sz="1800" spc="-5" dirty="0">
                <a:latin typeface="Arial MT"/>
                <a:cs typeface="Arial MT"/>
              </a:rPr>
              <a:t>4 meilleurs scores bruts 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et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les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4 meilleurs</a:t>
            </a:r>
            <a:r>
              <a:rPr sz="1800" spc="2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scores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nets.</a:t>
            </a:r>
            <a:endParaRPr lang="fr-FR" sz="1800" spc="-5" dirty="0">
              <a:latin typeface="Arial MT"/>
              <a:cs typeface="Arial MT"/>
            </a:endParaRPr>
          </a:p>
          <a:p>
            <a:pPr marL="755015" marR="8255" lvl="1" indent="-285750" algn="just">
              <a:lnSpc>
                <a:spcPct val="100000"/>
              </a:lnSpc>
              <a:buChar char="–"/>
              <a:tabLst>
                <a:tab pos="755650" algn="l"/>
              </a:tabLst>
            </a:pPr>
            <a:endParaRPr lang="fr-FR" sz="1800" spc="-5" dirty="0">
              <a:latin typeface="Arial MT"/>
              <a:cs typeface="Arial MT"/>
            </a:endParaRPr>
          </a:p>
          <a:p>
            <a:pPr marL="755015" marR="8255" lvl="1" indent="-285750" algn="just">
              <a:lnSpc>
                <a:spcPct val="100000"/>
              </a:lnSpc>
              <a:buChar char="–"/>
              <a:tabLst>
                <a:tab pos="755650" algn="l"/>
              </a:tabLst>
            </a:pPr>
            <a:r>
              <a:rPr lang="fr-FR" spc="-5" dirty="0">
                <a:latin typeface="Arial MT"/>
                <a:cs typeface="Arial MT"/>
              </a:rPr>
              <a:t>Formule : </a:t>
            </a:r>
            <a:r>
              <a:rPr lang="fr-FR" spc="-5" dirty="0" err="1">
                <a:latin typeface="Arial MT"/>
                <a:cs typeface="Arial MT"/>
              </a:rPr>
              <a:t>Stableford</a:t>
            </a:r>
            <a:r>
              <a:rPr lang="fr-FR" spc="-5" dirty="0">
                <a:latin typeface="Arial MT"/>
                <a:cs typeface="Arial MT"/>
              </a:rPr>
              <a:t> individuel. </a:t>
            </a:r>
            <a:endParaRPr sz="18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36189" y="427482"/>
            <a:ext cx="30727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REGLEMENT</a:t>
            </a:r>
            <a:r>
              <a:rPr spc="-40" dirty="0"/>
              <a:t> </a:t>
            </a:r>
            <a:r>
              <a:rPr spc="-5" dirty="0"/>
              <a:t>FINALE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5" dirty="0"/>
              <a:t>3</a:t>
            </a:fld>
            <a:endParaRPr spc="-5" dirty="0"/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427808"/>
              </p:ext>
            </p:extLst>
          </p:nvPr>
        </p:nvGraphicFramePr>
        <p:xfrm>
          <a:off x="990600" y="1022373"/>
          <a:ext cx="6720840" cy="59499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0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0280">
                  <a:extLst>
                    <a:ext uri="{9D8B030D-6E8A-4147-A177-3AD203B41FA5}">
                      <a16:colId xmlns:a16="http://schemas.microsoft.com/office/drawing/2014/main" val="3437634323"/>
                    </a:ext>
                  </a:extLst>
                </a:gridCol>
                <a:gridCol w="2240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7420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20" dirty="0">
                          <a:solidFill>
                            <a:srgbClr val="0D0D0D"/>
                          </a:solidFill>
                        </a:rPr>
                        <a:t>ATTRIBUTION</a:t>
                      </a:r>
                      <a:r>
                        <a:rPr sz="1800" b="1" spc="20" dirty="0">
                          <a:solidFill>
                            <a:srgbClr val="0D0D0D"/>
                          </a:solidFill>
                        </a:rPr>
                        <a:t> </a:t>
                      </a:r>
                      <a:r>
                        <a:rPr sz="1800" b="1" dirty="0">
                          <a:solidFill>
                            <a:srgbClr val="0D0D0D"/>
                          </a:solidFill>
                        </a:rPr>
                        <a:t>DES</a:t>
                      </a:r>
                      <a:r>
                        <a:rPr sz="1800" b="1" spc="-10" dirty="0">
                          <a:solidFill>
                            <a:srgbClr val="0D0D0D"/>
                          </a:solidFill>
                        </a:rPr>
                        <a:t> </a:t>
                      </a:r>
                      <a:r>
                        <a:rPr sz="1800" b="1" dirty="0">
                          <a:solidFill>
                            <a:srgbClr val="0D0D0D"/>
                          </a:solidFill>
                        </a:rPr>
                        <a:t>POINTS</a:t>
                      </a:r>
                      <a:r>
                        <a:rPr sz="1800" b="1" spc="-80" dirty="0">
                          <a:solidFill>
                            <a:srgbClr val="0D0D0D"/>
                          </a:solidFill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0D0D0D"/>
                          </a:solidFill>
                        </a:rPr>
                        <a:t>AUX</a:t>
                      </a:r>
                      <a:r>
                        <a:rPr sz="1800" b="1" spc="30" dirty="0">
                          <a:solidFill>
                            <a:srgbClr val="0D0D0D"/>
                          </a:solidFill>
                        </a:rPr>
                        <a:t> </a:t>
                      </a:r>
                      <a:r>
                        <a:rPr sz="1800" b="1" dirty="0">
                          <a:solidFill>
                            <a:srgbClr val="0D0D0D"/>
                          </a:solidFill>
                        </a:rPr>
                        <a:t>EQUIPES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2160">
                <a:tc>
                  <a:txBody>
                    <a:bodyPr/>
                    <a:lstStyle/>
                    <a:p>
                      <a:pPr marL="855344" marR="142240" indent="-70612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5" dirty="0"/>
                        <a:t>Position de</a:t>
                      </a:r>
                      <a:r>
                        <a:rPr sz="1800" spc="-20" dirty="0"/>
                        <a:t> </a:t>
                      </a:r>
                      <a:r>
                        <a:rPr sz="1800" spc="-10" dirty="0" err="1"/>
                        <a:t>l’équipe</a:t>
                      </a:r>
                      <a:endParaRPr lang="fr-FR" sz="1800" spc="-10" dirty="0"/>
                    </a:p>
                    <a:p>
                      <a:pPr marL="855344" marR="142240" indent="-70612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lang="fr-FR" sz="1800" spc="-10" dirty="0"/>
                        <a:t>classement UCUP</a:t>
                      </a:r>
                      <a:endParaRPr sz="1800" dirty="0">
                        <a:latin typeface="Arial MT"/>
                        <a:cs typeface="Arial MT"/>
                      </a:endParaRPr>
                    </a:p>
                  </a:txBody>
                  <a:tcPr marL="0" marR="0" marT="40005" marB="0"/>
                </a:tc>
                <a:tc>
                  <a:txBody>
                    <a:bodyPr/>
                    <a:lstStyle/>
                    <a:p>
                      <a:pPr marL="855344" marR="142240" indent="-70612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lang="fr-FR" sz="1800" dirty="0">
                          <a:latin typeface="Arial MT"/>
                          <a:cs typeface="Arial MT"/>
                        </a:rPr>
                        <a:t>Equipe</a:t>
                      </a:r>
                      <a:endParaRPr sz="1800" dirty="0">
                        <a:latin typeface="Arial MT"/>
                        <a:cs typeface="Arial MT"/>
                      </a:endParaRPr>
                    </a:p>
                  </a:txBody>
                  <a:tcPr marL="0" marR="0" marT="400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5" dirty="0"/>
                        <a:t>Points</a:t>
                      </a:r>
                      <a:r>
                        <a:rPr sz="1800" spc="-10" dirty="0"/>
                        <a:t> </a:t>
                      </a:r>
                      <a:r>
                        <a:rPr sz="1800" spc="-5" dirty="0"/>
                        <a:t>attribués</a:t>
                      </a:r>
                      <a:r>
                        <a:rPr sz="1800" dirty="0"/>
                        <a:t> </a:t>
                      </a:r>
                      <a:r>
                        <a:rPr sz="1800" spc="-5" dirty="0"/>
                        <a:t>au</a:t>
                      </a:r>
                      <a:r>
                        <a:rPr sz="1800" spc="-20" dirty="0"/>
                        <a:t> </a:t>
                      </a:r>
                      <a:r>
                        <a:rPr sz="1800" spc="-5" dirty="0"/>
                        <a:t>départ</a:t>
                      </a:r>
                      <a:endParaRPr sz="1800" dirty="0">
                        <a:latin typeface="Arial MT"/>
                        <a:cs typeface="Arial MT"/>
                      </a:endParaRPr>
                    </a:p>
                  </a:txBody>
                  <a:tcPr marL="0" marR="0" marT="4000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7294">
                <a:tc>
                  <a:txBody>
                    <a:bodyPr/>
                    <a:lstStyle/>
                    <a:p>
                      <a:pPr marL="1270" algn="ctr">
                        <a:lnSpc>
                          <a:spcPts val="1939"/>
                        </a:lnSpc>
                      </a:pPr>
                      <a:r>
                        <a:rPr sz="2700" spc="-7" baseline="-16975" dirty="0"/>
                        <a:t>1</a:t>
                      </a:r>
                      <a:r>
                        <a:rPr sz="1200" spc="-5" dirty="0"/>
                        <a:t>er</a:t>
                      </a:r>
                      <a:endParaRPr sz="1200" dirty="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939"/>
                        </a:lnSpc>
                      </a:pPr>
                      <a:r>
                        <a:rPr lang="fr-FR" sz="1200" b="1" dirty="0">
                          <a:latin typeface="+mn-lt"/>
                        </a:rPr>
                        <a:t>ASM MINORANGES BOUYGUES</a:t>
                      </a:r>
                      <a:endParaRPr sz="1200" b="1" dirty="0">
                        <a:latin typeface="+mn-l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lang="fr-FR" sz="1800" spc="-55" dirty="0"/>
                        <a:t>100</a:t>
                      </a:r>
                      <a:r>
                        <a:rPr sz="1800" spc="-55" dirty="0"/>
                        <a:t> </a:t>
                      </a:r>
                      <a:r>
                        <a:rPr sz="1800" dirty="0"/>
                        <a:t>pts</a:t>
                      </a:r>
                      <a:endParaRPr sz="1800" dirty="0">
                        <a:latin typeface="Arial MT"/>
                        <a:cs typeface="Arial MT"/>
                      </a:endParaRPr>
                    </a:p>
                  </a:txBody>
                  <a:tcPr marL="0" marR="0" marT="4064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7420"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sz="2700" spc="-7" baseline="-16975" dirty="0"/>
                        <a:t>2</a:t>
                      </a:r>
                      <a:r>
                        <a:rPr sz="1200" spc="-5" dirty="0"/>
                        <a:t>ème</a:t>
                      </a:r>
                      <a:endParaRPr sz="1200" dirty="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lang="fr-FR" sz="1200" b="1" dirty="0">
                          <a:latin typeface="+mn-lt"/>
                        </a:rPr>
                        <a:t>LGC GOLF</a:t>
                      </a:r>
                      <a:endParaRPr sz="1200" b="1" dirty="0">
                        <a:latin typeface="+mn-l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55" dirty="0"/>
                        <a:t> </a:t>
                      </a:r>
                      <a:r>
                        <a:rPr lang="fr-FR" sz="1800" spc="-55" dirty="0"/>
                        <a:t>90 </a:t>
                      </a:r>
                      <a:r>
                        <a:rPr sz="1800" dirty="0"/>
                        <a:t>pts</a:t>
                      </a:r>
                      <a:endParaRPr sz="1800" dirty="0">
                        <a:latin typeface="Arial MT"/>
                        <a:cs typeface="Arial MT"/>
                      </a:endParaRPr>
                    </a:p>
                  </a:txBody>
                  <a:tcPr marL="0" marR="0" marT="4064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7420"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sz="2700" spc="-7" baseline="-16975" dirty="0"/>
                        <a:t>3</a:t>
                      </a:r>
                      <a:r>
                        <a:rPr sz="1200" spc="-5" dirty="0"/>
                        <a:t>ème</a:t>
                      </a:r>
                      <a:endParaRPr sz="120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lang="fr-FR" sz="1200" b="1" dirty="0">
                          <a:latin typeface="+mn-lt"/>
                        </a:rPr>
                        <a:t>AS BRED</a:t>
                      </a:r>
                      <a:endParaRPr sz="1200" b="1" dirty="0">
                        <a:latin typeface="+mn-l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55" dirty="0"/>
                        <a:t> </a:t>
                      </a:r>
                      <a:r>
                        <a:rPr lang="fr-FR" sz="1800" spc="-55" dirty="0"/>
                        <a:t>80 </a:t>
                      </a:r>
                      <a:r>
                        <a:rPr sz="1800" dirty="0"/>
                        <a:t>pts</a:t>
                      </a:r>
                      <a:endParaRPr sz="1800" dirty="0">
                        <a:latin typeface="Arial MT"/>
                        <a:cs typeface="Arial MT"/>
                      </a:endParaRPr>
                    </a:p>
                  </a:txBody>
                  <a:tcPr marL="0" marR="0" marT="4064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7294"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sz="2700" spc="-7" baseline="-16975" dirty="0"/>
                        <a:t>4</a:t>
                      </a:r>
                      <a:r>
                        <a:rPr sz="1200" spc="-5" dirty="0"/>
                        <a:t>ème</a:t>
                      </a:r>
                      <a:endParaRPr sz="1200" dirty="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lang="fr-FR" sz="1200" b="1" dirty="0">
                          <a:latin typeface="+mn-lt"/>
                        </a:rPr>
                        <a:t>UASG</a:t>
                      </a:r>
                      <a:endParaRPr sz="1200" b="1" dirty="0">
                        <a:latin typeface="+mn-l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lang="fr-FR" sz="1800" spc="-55" dirty="0"/>
                        <a:t>70</a:t>
                      </a:r>
                      <a:r>
                        <a:rPr sz="1800" spc="-55" dirty="0"/>
                        <a:t> </a:t>
                      </a:r>
                      <a:r>
                        <a:rPr sz="1800" dirty="0"/>
                        <a:t>pts</a:t>
                      </a:r>
                      <a:endParaRPr sz="1800" dirty="0">
                        <a:latin typeface="Arial MT"/>
                        <a:cs typeface="Arial MT"/>
                      </a:endParaRPr>
                    </a:p>
                  </a:txBody>
                  <a:tcPr marL="0" marR="0" marT="4064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7421"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sz="2700" spc="-7" baseline="-16975" dirty="0"/>
                        <a:t>5</a:t>
                      </a:r>
                      <a:r>
                        <a:rPr sz="1200" spc="-5" dirty="0"/>
                        <a:t>ème</a:t>
                      </a:r>
                      <a:endParaRPr lang="fr-FR" sz="1200" spc="-5" dirty="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lang="fr-FR" sz="1200" b="1" dirty="0">
                          <a:latin typeface="+mn-lt"/>
                        </a:rPr>
                        <a:t>CSE INFRA CAP GEMINI</a:t>
                      </a:r>
                      <a:endParaRPr lang="fr-FR" sz="1200" b="1" spc="-5" dirty="0">
                        <a:latin typeface="+mn-l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lang="fr-FR" sz="1800" spc="-55" dirty="0"/>
                        <a:t>60</a:t>
                      </a:r>
                      <a:r>
                        <a:rPr sz="1800" spc="-55" dirty="0"/>
                        <a:t> </a:t>
                      </a:r>
                      <a:r>
                        <a:rPr sz="1800" dirty="0"/>
                        <a:t>pts</a:t>
                      </a:r>
                      <a:endParaRPr sz="1800" dirty="0">
                        <a:latin typeface="Arial MT"/>
                        <a:cs typeface="Arial MT"/>
                      </a:endParaRPr>
                    </a:p>
                  </a:txBody>
                  <a:tcPr marL="0" marR="0" marT="4064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7421"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lang="fr-FR" sz="1600" b="0" spc="-5" dirty="0"/>
                        <a:t>6</a:t>
                      </a:r>
                      <a:r>
                        <a:rPr lang="fr-FR" sz="1600" b="0" spc="-5" baseline="30000" dirty="0"/>
                        <a:t>ème</a:t>
                      </a:r>
                      <a:r>
                        <a:rPr lang="fr-FR" sz="1600" b="0" spc="-5" dirty="0"/>
                        <a:t> </a:t>
                      </a:r>
                      <a:endParaRPr lang="fr-FR" sz="1600" b="0" spc="-5" dirty="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lang="fr-FR" sz="1200" b="1" dirty="0">
                          <a:latin typeface="+mn-lt"/>
                        </a:rPr>
                        <a:t>NEUILLY GOLF</a:t>
                      </a:r>
                      <a:endParaRPr lang="fr-FR" sz="1200" b="1" spc="-5" dirty="0">
                        <a:latin typeface="+mn-l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lang="fr-FR" sz="1800" dirty="0"/>
                        <a:t>50 pts</a:t>
                      </a:r>
                      <a:endParaRPr sz="1800" dirty="0">
                        <a:latin typeface="Arial MT"/>
                        <a:cs typeface="Arial MT"/>
                      </a:endParaRPr>
                    </a:p>
                  </a:txBody>
                  <a:tcPr marL="0" marR="0" marT="40640" marB="0"/>
                </a:tc>
                <a:extLst>
                  <a:ext uri="{0D108BD9-81ED-4DB2-BD59-A6C34878D82A}">
                    <a16:rowId xmlns:a16="http://schemas.microsoft.com/office/drawing/2014/main" val="2592983562"/>
                  </a:ext>
                </a:extLst>
              </a:tr>
              <a:tr h="447421"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lang="fr-FR" sz="1600" b="0" spc="-5" dirty="0"/>
                        <a:t>7</a:t>
                      </a:r>
                      <a:r>
                        <a:rPr lang="fr-FR" sz="1600" b="0" spc="-5" baseline="30000" dirty="0"/>
                        <a:t>ème</a:t>
                      </a:r>
                      <a:r>
                        <a:rPr lang="fr-FR" sz="1600" b="0" spc="-5" dirty="0"/>
                        <a:t> </a:t>
                      </a:r>
                      <a:endParaRPr lang="fr-FR" sz="1600" b="0" spc="-5" dirty="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lang="fr-FR" sz="1200" b="1" dirty="0">
                          <a:latin typeface="+mn-lt"/>
                        </a:rPr>
                        <a:t>ASC ALLIANZ</a:t>
                      </a:r>
                      <a:endParaRPr lang="fr-FR" sz="1200" b="1" spc="-5" dirty="0">
                        <a:latin typeface="+mn-l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lang="fr-FR" sz="1800" dirty="0"/>
                        <a:t>40 pts</a:t>
                      </a:r>
                      <a:endParaRPr sz="1800" dirty="0">
                        <a:latin typeface="Arial MT"/>
                        <a:cs typeface="Arial MT"/>
                      </a:endParaRPr>
                    </a:p>
                  </a:txBody>
                  <a:tcPr marL="0" marR="0" marT="40640" marB="0"/>
                </a:tc>
                <a:extLst>
                  <a:ext uri="{0D108BD9-81ED-4DB2-BD59-A6C34878D82A}">
                    <a16:rowId xmlns:a16="http://schemas.microsoft.com/office/drawing/2014/main" val="2078486588"/>
                  </a:ext>
                </a:extLst>
              </a:tr>
              <a:tr h="447421"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lang="fr-FR" sz="1600" b="0" spc="-5" dirty="0"/>
                        <a:t>8</a:t>
                      </a:r>
                      <a:r>
                        <a:rPr lang="fr-FR" sz="1600" b="0" spc="-5" baseline="30000" dirty="0"/>
                        <a:t>ème</a:t>
                      </a:r>
                      <a:r>
                        <a:rPr lang="fr-FR" sz="1600" b="0" spc="-5" dirty="0"/>
                        <a:t> </a:t>
                      </a:r>
                      <a:endParaRPr lang="fr-FR" sz="1600" b="0" spc="-5" dirty="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lang="fr-FR" sz="1200" b="1" dirty="0">
                          <a:latin typeface="+mn-lt"/>
                        </a:rPr>
                        <a:t>ASLBP</a:t>
                      </a:r>
                      <a:endParaRPr lang="fr-FR" sz="1200" b="1" spc="-5" dirty="0">
                        <a:latin typeface="+mn-l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lang="fr-FR" sz="1800" dirty="0">
                          <a:latin typeface="Arial MT"/>
                          <a:cs typeface="Arial MT"/>
                        </a:rPr>
                        <a:t>30 pts</a:t>
                      </a:r>
                      <a:endParaRPr sz="1800" dirty="0">
                        <a:latin typeface="Arial MT"/>
                        <a:cs typeface="Arial MT"/>
                      </a:endParaRPr>
                    </a:p>
                  </a:txBody>
                  <a:tcPr marL="0" marR="0" marT="40640" marB="0"/>
                </a:tc>
                <a:extLst>
                  <a:ext uri="{0D108BD9-81ED-4DB2-BD59-A6C34878D82A}">
                    <a16:rowId xmlns:a16="http://schemas.microsoft.com/office/drawing/2014/main" val="2925227072"/>
                  </a:ext>
                </a:extLst>
              </a:tr>
              <a:tr h="447421"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lang="fr-FR" sz="1600" b="0" spc="-5" dirty="0"/>
                        <a:t>9</a:t>
                      </a:r>
                      <a:r>
                        <a:rPr lang="fr-FR" sz="1600" b="0" spc="-5" baseline="30000" dirty="0"/>
                        <a:t>ème</a:t>
                      </a:r>
                      <a:r>
                        <a:rPr lang="fr-FR" sz="1600" b="0" spc="-5" dirty="0"/>
                        <a:t> </a:t>
                      </a:r>
                      <a:endParaRPr lang="fr-FR" sz="1600" b="0" spc="-5" dirty="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lang="fr-FR" sz="1200" b="1" dirty="0">
                          <a:latin typeface="+mn-lt"/>
                        </a:rPr>
                        <a:t>CSM PUTEAUX</a:t>
                      </a:r>
                      <a:endParaRPr lang="fr-FR" sz="1200" b="1" spc="-5" dirty="0">
                        <a:latin typeface="+mn-l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lang="fr-FR" sz="1800" dirty="0">
                          <a:latin typeface="Arial MT"/>
                          <a:cs typeface="Arial MT"/>
                        </a:rPr>
                        <a:t>20 pts</a:t>
                      </a:r>
                      <a:endParaRPr sz="1800" dirty="0">
                        <a:latin typeface="Arial MT"/>
                        <a:cs typeface="Arial MT"/>
                      </a:endParaRPr>
                    </a:p>
                  </a:txBody>
                  <a:tcPr marL="0" marR="0" marT="40640" marB="0"/>
                </a:tc>
                <a:extLst>
                  <a:ext uri="{0D108BD9-81ED-4DB2-BD59-A6C34878D82A}">
                    <a16:rowId xmlns:a16="http://schemas.microsoft.com/office/drawing/2014/main" val="1871527093"/>
                  </a:ext>
                </a:extLst>
              </a:tr>
              <a:tr h="447421"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lang="fr-FR" sz="1600" b="0" spc="-5" dirty="0"/>
                        <a:t>10</a:t>
                      </a:r>
                      <a:r>
                        <a:rPr lang="fr-FR" sz="1600" b="0" spc="-5" baseline="30000" dirty="0"/>
                        <a:t>ème</a:t>
                      </a:r>
                      <a:r>
                        <a:rPr lang="fr-FR" sz="1600" b="0" spc="-5" dirty="0"/>
                        <a:t> </a:t>
                      </a:r>
                      <a:endParaRPr lang="fr-FR" sz="1600" b="0" spc="-5" dirty="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39"/>
                        </a:lnSpc>
                      </a:pPr>
                      <a:r>
                        <a:rPr lang="fr-FR" sz="1200" b="1" dirty="0">
                          <a:latin typeface="+mn-lt"/>
                        </a:rPr>
                        <a:t>GOLF YVETTE </a:t>
                      </a:r>
                    </a:p>
                    <a:p>
                      <a:pPr algn="ctr">
                        <a:lnSpc>
                          <a:spcPts val="1939"/>
                        </a:lnSpc>
                      </a:pPr>
                      <a:r>
                        <a:rPr lang="fr-FR" sz="1200" b="1" dirty="0">
                          <a:latin typeface="+mn-lt"/>
                        </a:rPr>
                        <a:t>CLUB 3M</a:t>
                      </a:r>
                    </a:p>
                    <a:p>
                      <a:pPr algn="ctr">
                        <a:lnSpc>
                          <a:spcPts val="1939"/>
                        </a:lnSpc>
                      </a:pPr>
                      <a:r>
                        <a:rPr lang="fr-FR" sz="1200" b="1" dirty="0">
                          <a:latin typeface="+mn-lt"/>
                        </a:rPr>
                        <a:t>CASO GOLF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lang="fr-FR" sz="1800" dirty="0">
                          <a:latin typeface="Arial MT"/>
                          <a:cs typeface="Arial MT"/>
                        </a:rPr>
                        <a:t>10 pts</a:t>
                      </a:r>
                      <a:endParaRPr sz="1800" dirty="0">
                        <a:latin typeface="Arial MT"/>
                        <a:cs typeface="Arial MT"/>
                      </a:endParaRPr>
                    </a:p>
                  </a:txBody>
                  <a:tcPr marL="0" marR="0" marT="40640" marB="0"/>
                </a:tc>
                <a:extLst>
                  <a:ext uri="{0D108BD9-81ED-4DB2-BD59-A6C34878D82A}">
                    <a16:rowId xmlns:a16="http://schemas.microsoft.com/office/drawing/2014/main" val="292334403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43225" y="362203"/>
            <a:ext cx="30727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REGLEMENT</a:t>
            </a:r>
            <a:r>
              <a:rPr spc="-40" dirty="0"/>
              <a:t> </a:t>
            </a:r>
            <a:r>
              <a:rPr spc="-5" dirty="0"/>
              <a:t>FINALE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5" dirty="0"/>
              <a:t>4</a:t>
            </a:fld>
            <a:endParaRPr spc="-5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472135" y="1450340"/>
            <a:ext cx="8199729" cy="43478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9100" indent="-342900">
              <a:lnSpc>
                <a:spcPct val="100000"/>
              </a:lnSpc>
              <a:spcBef>
                <a:spcPts val="100"/>
              </a:spcBef>
              <a:buSzPct val="108333"/>
              <a:buFont typeface="Wingdings"/>
              <a:buChar char=""/>
              <a:tabLst>
                <a:tab pos="419100" algn="l"/>
                <a:tab pos="419734" algn="l"/>
              </a:tabLst>
            </a:pPr>
            <a:r>
              <a:rPr spc="-5" dirty="0"/>
              <a:t>En</a:t>
            </a:r>
            <a:r>
              <a:rPr spc="45" dirty="0"/>
              <a:t> </a:t>
            </a:r>
            <a:r>
              <a:rPr dirty="0"/>
              <a:t>cas</a:t>
            </a:r>
            <a:r>
              <a:rPr spc="50" dirty="0"/>
              <a:t> </a:t>
            </a:r>
            <a:r>
              <a:rPr spc="-5" dirty="0"/>
              <a:t>d’égalité</a:t>
            </a:r>
            <a:r>
              <a:rPr spc="55" dirty="0"/>
              <a:t> </a:t>
            </a:r>
            <a:r>
              <a:rPr spc="-5" dirty="0"/>
              <a:t>de</a:t>
            </a:r>
            <a:r>
              <a:rPr spc="50" dirty="0"/>
              <a:t> </a:t>
            </a:r>
            <a:r>
              <a:rPr spc="-5" dirty="0"/>
              <a:t>points</a:t>
            </a:r>
            <a:r>
              <a:rPr spc="60" dirty="0"/>
              <a:t> </a:t>
            </a:r>
            <a:r>
              <a:rPr spc="-5" dirty="0"/>
              <a:t>entre</a:t>
            </a:r>
            <a:r>
              <a:rPr spc="45" dirty="0"/>
              <a:t> </a:t>
            </a:r>
            <a:r>
              <a:rPr spc="-5" dirty="0"/>
              <a:t>les</a:t>
            </a:r>
            <a:r>
              <a:rPr spc="55" dirty="0"/>
              <a:t> </a:t>
            </a:r>
            <a:r>
              <a:rPr spc="-5" dirty="0"/>
              <a:t>équipes</a:t>
            </a:r>
            <a:r>
              <a:rPr spc="55" dirty="0"/>
              <a:t> </a:t>
            </a:r>
            <a:r>
              <a:rPr dirty="0"/>
              <a:t>le</a:t>
            </a:r>
            <a:r>
              <a:rPr spc="50" dirty="0"/>
              <a:t> </a:t>
            </a:r>
            <a:r>
              <a:rPr spc="-5" dirty="0"/>
              <a:t>départage</a:t>
            </a:r>
            <a:r>
              <a:rPr spc="45" dirty="0"/>
              <a:t> </a:t>
            </a:r>
            <a:r>
              <a:rPr spc="-5" dirty="0"/>
              <a:t>se</a:t>
            </a:r>
            <a:r>
              <a:rPr spc="55" dirty="0"/>
              <a:t> </a:t>
            </a:r>
            <a:r>
              <a:rPr dirty="0"/>
              <a:t>fera</a:t>
            </a:r>
            <a:r>
              <a:rPr spc="50" dirty="0"/>
              <a:t> </a:t>
            </a:r>
            <a:r>
              <a:rPr spc="-5" dirty="0"/>
              <a:t>dans</a:t>
            </a:r>
            <a:r>
              <a:rPr spc="55" dirty="0"/>
              <a:t> </a:t>
            </a:r>
            <a:r>
              <a:rPr dirty="0"/>
              <a:t>cette</a:t>
            </a:r>
          </a:p>
          <a:p>
            <a:pPr marL="419100">
              <a:lnSpc>
                <a:spcPct val="100000"/>
              </a:lnSpc>
            </a:pPr>
            <a:r>
              <a:rPr spc="-5" dirty="0"/>
              <a:t>ordre</a:t>
            </a:r>
            <a:r>
              <a:rPr spc="-35" dirty="0"/>
              <a:t> </a:t>
            </a:r>
            <a:r>
              <a:rPr dirty="0"/>
              <a:t>:</a:t>
            </a: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endParaRPr sz="2600" dirty="0"/>
          </a:p>
          <a:p>
            <a:pPr marL="1130935" lvl="1" indent="-140970">
              <a:lnSpc>
                <a:spcPct val="100000"/>
              </a:lnSpc>
              <a:buChar char="-"/>
              <a:tabLst>
                <a:tab pos="1132205" algn="l"/>
              </a:tabLst>
            </a:pPr>
            <a:r>
              <a:rPr sz="1800" spc="-5" dirty="0">
                <a:latin typeface="Arial MT"/>
                <a:cs typeface="Arial MT"/>
              </a:rPr>
              <a:t>Sur la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5</a:t>
            </a:r>
            <a:r>
              <a:rPr sz="1800" spc="-7" baseline="25462" dirty="0">
                <a:latin typeface="Arial MT"/>
                <a:cs typeface="Arial MT"/>
              </a:rPr>
              <a:t>ème </a:t>
            </a:r>
            <a:r>
              <a:rPr sz="1800" baseline="25462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carte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en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cumul net</a:t>
            </a:r>
            <a:r>
              <a:rPr sz="1800" dirty="0">
                <a:latin typeface="Arial MT"/>
                <a:cs typeface="Arial MT"/>
              </a:rPr>
              <a:t> +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brut</a:t>
            </a:r>
            <a:endParaRPr lang="fr-FR" sz="1800" spc="-5" dirty="0">
              <a:latin typeface="Arial MT"/>
              <a:cs typeface="Arial MT"/>
            </a:endParaRPr>
          </a:p>
          <a:p>
            <a:pPr marL="1130935" lvl="1" indent="-140970">
              <a:buFontTx/>
              <a:buChar char="-"/>
              <a:tabLst>
                <a:tab pos="1132205" algn="l"/>
              </a:tabLst>
            </a:pPr>
            <a:r>
              <a:rPr lang="fr-FR" sz="1800" spc="-5" dirty="0">
                <a:latin typeface="Arial MT"/>
                <a:cs typeface="Arial MT"/>
              </a:rPr>
              <a:t>Si</a:t>
            </a:r>
            <a:r>
              <a:rPr lang="fr-FR" sz="1800" spc="15" dirty="0">
                <a:latin typeface="Arial MT"/>
                <a:cs typeface="Arial MT"/>
              </a:rPr>
              <a:t> </a:t>
            </a:r>
            <a:r>
              <a:rPr lang="fr-FR" sz="1800" spc="-5" dirty="0">
                <a:latin typeface="Arial MT"/>
                <a:cs typeface="Arial MT"/>
              </a:rPr>
              <a:t>il</a:t>
            </a:r>
            <a:r>
              <a:rPr lang="fr-FR" sz="1800" spc="25" dirty="0">
                <a:latin typeface="Arial MT"/>
                <a:cs typeface="Arial MT"/>
              </a:rPr>
              <a:t> </a:t>
            </a:r>
            <a:r>
              <a:rPr lang="fr-FR" sz="1800" dirty="0">
                <a:latin typeface="Arial MT"/>
                <a:cs typeface="Arial MT"/>
              </a:rPr>
              <a:t>y</a:t>
            </a:r>
            <a:r>
              <a:rPr lang="fr-FR" sz="1800" spc="25" dirty="0">
                <a:latin typeface="Arial MT"/>
                <a:cs typeface="Arial MT"/>
              </a:rPr>
              <a:t> </a:t>
            </a:r>
            <a:r>
              <a:rPr lang="fr-FR" sz="1800" spc="-5" dirty="0">
                <a:latin typeface="Arial MT"/>
                <a:cs typeface="Arial MT"/>
              </a:rPr>
              <a:t>a</a:t>
            </a:r>
            <a:r>
              <a:rPr lang="fr-FR" sz="1800" spc="15" dirty="0">
                <a:latin typeface="Arial MT"/>
                <a:cs typeface="Arial MT"/>
              </a:rPr>
              <a:t> </a:t>
            </a:r>
            <a:r>
              <a:rPr lang="fr-FR" sz="1800" spc="-5" dirty="0">
                <a:latin typeface="Arial MT"/>
                <a:cs typeface="Arial MT"/>
              </a:rPr>
              <a:t>toujours</a:t>
            </a:r>
            <a:r>
              <a:rPr lang="fr-FR" sz="1800" spc="25" dirty="0">
                <a:latin typeface="Arial MT"/>
                <a:cs typeface="Arial MT"/>
              </a:rPr>
              <a:t> </a:t>
            </a:r>
            <a:r>
              <a:rPr lang="fr-FR" sz="1800" spc="-5" dirty="0">
                <a:latin typeface="Arial MT"/>
                <a:cs typeface="Arial MT"/>
              </a:rPr>
              <a:t>une</a:t>
            </a:r>
            <a:r>
              <a:rPr lang="fr-FR" sz="1800" spc="25" dirty="0">
                <a:latin typeface="Arial MT"/>
                <a:cs typeface="Arial MT"/>
              </a:rPr>
              <a:t> </a:t>
            </a:r>
            <a:r>
              <a:rPr lang="fr-FR" sz="1800" spc="-5" dirty="0">
                <a:latin typeface="Arial MT"/>
                <a:cs typeface="Arial MT"/>
              </a:rPr>
              <a:t>égalité, Sur la</a:t>
            </a:r>
            <a:r>
              <a:rPr lang="fr-FR" sz="1800" spc="-10" dirty="0">
                <a:latin typeface="Arial MT"/>
                <a:cs typeface="Arial MT"/>
              </a:rPr>
              <a:t> </a:t>
            </a:r>
            <a:r>
              <a:rPr lang="fr-FR" spc="-5" dirty="0">
                <a:latin typeface="Arial MT"/>
                <a:cs typeface="Arial MT"/>
              </a:rPr>
              <a:t>6</a:t>
            </a:r>
            <a:r>
              <a:rPr lang="fr-FR" sz="1800" spc="-7" baseline="25462" dirty="0">
                <a:latin typeface="Arial MT"/>
                <a:cs typeface="Arial MT"/>
              </a:rPr>
              <a:t>ème </a:t>
            </a:r>
            <a:r>
              <a:rPr lang="fr-FR" sz="1800" baseline="25462" dirty="0">
                <a:latin typeface="Arial MT"/>
                <a:cs typeface="Arial MT"/>
              </a:rPr>
              <a:t> </a:t>
            </a:r>
            <a:r>
              <a:rPr lang="fr-FR" sz="1800" dirty="0">
                <a:latin typeface="Arial MT"/>
                <a:cs typeface="Arial MT"/>
              </a:rPr>
              <a:t>carte</a:t>
            </a:r>
            <a:r>
              <a:rPr lang="fr-FR" sz="1800" spc="-20" dirty="0">
                <a:latin typeface="Arial MT"/>
                <a:cs typeface="Arial MT"/>
              </a:rPr>
              <a:t> </a:t>
            </a:r>
            <a:r>
              <a:rPr lang="fr-FR" sz="1800" spc="-5" dirty="0">
                <a:latin typeface="Arial MT"/>
                <a:cs typeface="Arial MT"/>
              </a:rPr>
              <a:t>en</a:t>
            </a:r>
            <a:r>
              <a:rPr lang="fr-FR" sz="1800" spc="10" dirty="0">
                <a:latin typeface="Arial MT"/>
                <a:cs typeface="Arial MT"/>
              </a:rPr>
              <a:t> </a:t>
            </a:r>
            <a:r>
              <a:rPr lang="fr-FR" sz="1800" spc="-5" dirty="0">
                <a:latin typeface="Arial MT"/>
                <a:cs typeface="Arial MT"/>
              </a:rPr>
              <a:t>cumul net</a:t>
            </a:r>
            <a:r>
              <a:rPr lang="fr-FR" sz="1800" dirty="0">
                <a:latin typeface="Arial MT"/>
                <a:cs typeface="Arial MT"/>
              </a:rPr>
              <a:t> +</a:t>
            </a:r>
            <a:r>
              <a:rPr lang="fr-FR" sz="1800" spc="5" dirty="0">
                <a:latin typeface="Arial MT"/>
                <a:cs typeface="Arial MT"/>
              </a:rPr>
              <a:t> </a:t>
            </a:r>
            <a:r>
              <a:rPr lang="fr-FR" sz="1800" spc="-5" dirty="0">
                <a:latin typeface="Arial MT"/>
                <a:cs typeface="Arial MT"/>
              </a:rPr>
              <a:t>brut</a:t>
            </a:r>
            <a:endParaRPr lang="fr-FR" sz="1800" dirty="0">
              <a:latin typeface="Arial MT"/>
              <a:cs typeface="Arial MT"/>
            </a:endParaRPr>
          </a:p>
          <a:p>
            <a:pPr marL="1132205" lvl="1" indent="-142240">
              <a:lnSpc>
                <a:spcPct val="100000"/>
              </a:lnSpc>
              <a:spcBef>
                <a:spcPts val="430"/>
              </a:spcBef>
              <a:buChar char="-"/>
              <a:tabLst>
                <a:tab pos="1133475" algn="l"/>
              </a:tabLst>
            </a:pPr>
            <a:r>
              <a:rPr sz="1800" spc="-5" dirty="0">
                <a:latin typeface="Arial MT"/>
                <a:cs typeface="Arial MT"/>
              </a:rPr>
              <a:t>Si</a:t>
            </a:r>
            <a:r>
              <a:rPr sz="1800" spc="1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il</a:t>
            </a:r>
            <a:r>
              <a:rPr sz="1800" spc="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y</a:t>
            </a:r>
            <a:r>
              <a:rPr sz="1800" spc="2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</a:t>
            </a:r>
            <a:r>
              <a:rPr sz="1800" spc="1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toujours</a:t>
            </a:r>
            <a:r>
              <a:rPr sz="1800" spc="2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une</a:t>
            </a:r>
            <a:r>
              <a:rPr sz="1800" spc="2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égalité,</a:t>
            </a:r>
            <a:r>
              <a:rPr sz="1800" spc="3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elle</a:t>
            </a:r>
            <a:r>
              <a:rPr sz="1800" spc="1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se</a:t>
            </a:r>
            <a:r>
              <a:rPr sz="1800" spc="15" dirty="0">
                <a:latin typeface="Arial MT"/>
                <a:cs typeface="Arial MT"/>
              </a:rPr>
              <a:t> </a:t>
            </a:r>
            <a:r>
              <a:rPr sz="1800" dirty="0" err="1">
                <a:latin typeface="Arial MT"/>
                <a:cs typeface="Arial MT"/>
              </a:rPr>
              <a:t>fera</a:t>
            </a:r>
            <a:r>
              <a:rPr sz="1800" spc="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sur</a:t>
            </a:r>
            <a:r>
              <a:rPr sz="1800" spc="2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le</a:t>
            </a:r>
            <a:r>
              <a:rPr sz="1800" spc="2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classement</a:t>
            </a:r>
            <a:r>
              <a:rPr sz="1800" spc="2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précédent</a:t>
            </a:r>
            <a:endParaRPr sz="1800" dirty="0">
              <a:latin typeface="Arial MT"/>
              <a:cs typeface="Arial MT"/>
            </a:endParaRPr>
          </a:p>
          <a:p>
            <a:pPr marL="990600">
              <a:lnSpc>
                <a:spcPct val="100000"/>
              </a:lnSpc>
            </a:pPr>
            <a:r>
              <a:rPr spc="-5" dirty="0"/>
              <a:t>(qualification)</a:t>
            </a:r>
          </a:p>
          <a:p>
            <a:pPr marL="990600" marR="68580" lvl="1">
              <a:lnSpc>
                <a:spcPct val="100000"/>
              </a:lnSpc>
              <a:spcBef>
                <a:spcPts val="434"/>
              </a:spcBef>
              <a:buChar char="-"/>
              <a:tabLst>
                <a:tab pos="1148715" algn="l"/>
              </a:tabLst>
            </a:pPr>
            <a:r>
              <a:rPr sz="1800" spc="-5" dirty="0">
                <a:latin typeface="Arial MT"/>
                <a:cs typeface="Arial MT"/>
              </a:rPr>
              <a:t>Si</a:t>
            </a:r>
            <a:r>
              <a:rPr sz="1800" spc="13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il</a:t>
            </a:r>
            <a:r>
              <a:rPr sz="1800" spc="14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y</a:t>
            </a:r>
            <a:r>
              <a:rPr sz="1800" spc="12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</a:t>
            </a:r>
            <a:r>
              <a:rPr sz="1800" spc="13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toujours</a:t>
            </a:r>
            <a:r>
              <a:rPr sz="1800" spc="13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une</a:t>
            </a:r>
            <a:r>
              <a:rPr sz="1800" spc="13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égalité,</a:t>
            </a:r>
            <a:r>
              <a:rPr sz="1800" spc="14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un</a:t>
            </a:r>
            <a:r>
              <a:rPr sz="1800" spc="13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play</a:t>
            </a:r>
            <a:r>
              <a:rPr sz="1800" spc="13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off</a:t>
            </a:r>
            <a:r>
              <a:rPr sz="1800" spc="13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brut</a:t>
            </a:r>
            <a:r>
              <a:rPr sz="1800" spc="14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en</a:t>
            </a:r>
            <a:r>
              <a:rPr sz="1800" spc="13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mort</a:t>
            </a:r>
            <a:r>
              <a:rPr sz="1800" spc="14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subite</a:t>
            </a:r>
            <a:r>
              <a:rPr sz="1800" spc="13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à</a:t>
            </a:r>
            <a:r>
              <a:rPr sz="1800" spc="13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partir </a:t>
            </a:r>
            <a:r>
              <a:rPr sz="1800" spc="-484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du</a:t>
            </a:r>
            <a:r>
              <a:rPr sz="1800" spc="20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trou</a:t>
            </a:r>
            <a:r>
              <a:rPr sz="1800" spc="204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1.</a:t>
            </a:r>
            <a:r>
              <a:rPr sz="1800" spc="21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Les</a:t>
            </a:r>
            <a:r>
              <a:rPr sz="1800" spc="21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équipes</a:t>
            </a:r>
            <a:r>
              <a:rPr sz="1800" spc="2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concernées</a:t>
            </a:r>
            <a:r>
              <a:rPr sz="1800" spc="21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choisiront</a:t>
            </a:r>
            <a:r>
              <a:rPr sz="1800" spc="22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le</a:t>
            </a:r>
            <a:r>
              <a:rPr sz="1800" spc="2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joueur</a:t>
            </a:r>
            <a:r>
              <a:rPr sz="1800" spc="21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de</a:t>
            </a:r>
            <a:r>
              <a:rPr sz="1800" spc="204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leur</a:t>
            </a:r>
            <a:r>
              <a:rPr sz="1800" spc="20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choix</a:t>
            </a:r>
          </a:p>
          <a:p>
            <a:pPr marL="12700" lvl="1">
              <a:lnSpc>
                <a:spcPct val="100000"/>
              </a:lnSpc>
              <a:spcBef>
                <a:spcPts val="5"/>
              </a:spcBef>
              <a:buFont typeface="Arial MT"/>
              <a:buChar char="-"/>
            </a:pPr>
            <a:endParaRPr sz="2250" dirty="0"/>
          </a:p>
          <a:p>
            <a:pPr marL="419100" indent="-342900">
              <a:lnSpc>
                <a:spcPct val="100000"/>
              </a:lnSpc>
              <a:buSzPct val="108333"/>
              <a:buFont typeface="Wingdings"/>
              <a:buChar char=""/>
              <a:tabLst>
                <a:tab pos="419100" algn="l"/>
                <a:tab pos="419734" algn="l"/>
              </a:tabLst>
            </a:pPr>
            <a:r>
              <a:rPr b="1" dirty="0">
                <a:latin typeface="Arial"/>
                <a:cs typeface="Arial"/>
              </a:rPr>
              <a:t>Boules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30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départs</a:t>
            </a:r>
            <a:r>
              <a:rPr b="1" spc="-1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:</a:t>
            </a:r>
          </a:p>
          <a:p>
            <a:pPr marL="76200" marR="761365">
              <a:lnSpc>
                <a:spcPct val="120000"/>
              </a:lnSpc>
              <a:spcBef>
                <a:spcPts val="5"/>
              </a:spcBef>
            </a:pPr>
            <a:r>
              <a:rPr dirty="0"/>
              <a:t>MESSIEURS</a:t>
            </a:r>
            <a:r>
              <a:rPr spc="-5" dirty="0"/>
              <a:t> </a:t>
            </a:r>
            <a:r>
              <a:rPr dirty="0"/>
              <a:t>/</a:t>
            </a:r>
            <a:r>
              <a:rPr spc="-5" dirty="0"/>
              <a:t> Blanc</a:t>
            </a:r>
            <a:r>
              <a:rPr spc="10" dirty="0"/>
              <a:t> </a:t>
            </a:r>
            <a:r>
              <a:rPr spc="-5" dirty="0"/>
              <a:t>1</a:t>
            </a:r>
            <a:r>
              <a:rPr lang="fr-FR" spc="-5" dirty="0"/>
              <a:t>è</a:t>
            </a:r>
            <a:r>
              <a:rPr spc="-5" dirty="0"/>
              <a:t>re</a:t>
            </a:r>
            <a:r>
              <a:rPr dirty="0"/>
              <a:t> </a:t>
            </a:r>
            <a:r>
              <a:rPr spc="-5" dirty="0"/>
              <a:t>série</a:t>
            </a:r>
            <a:r>
              <a:rPr spc="10" dirty="0"/>
              <a:t> </a:t>
            </a:r>
            <a:r>
              <a:rPr dirty="0"/>
              <a:t>=&gt;</a:t>
            </a:r>
            <a:r>
              <a:rPr spc="-5" dirty="0"/>
              <a:t> 0 </a:t>
            </a:r>
            <a:r>
              <a:rPr dirty="0"/>
              <a:t>-</a:t>
            </a:r>
            <a:r>
              <a:rPr spc="-10" dirty="0"/>
              <a:t> </a:t>
            </a:r>
            <a:r>
              <a:rPr spc="-5" dirty="0"/>
              <a:t>1</a:t>
            </a:r>
            <a:r>
              <a:rPr lang="fr-FR" spc="-5" dirty="0"/>
              <a:t>5</a:t>
            </a:r>
            <a:r>
              <a:rPr spc="-5" dirty="0"/>
              <a:t>.4</a:t>
            </a:r>
            <a:r>
              <a:rPr spc="10" dirty="0"/>
              <a:t> </a:t>
            </a:r>
            <a:r>
              <a:rPr dirty="0"/>
              <a:t>/</a:t>
            </a:r>
            <a:r>
              <a:rPr spc="-5" dirty="0"/>
              <a:t> Jaune</a:t>
            </a:r>
            <a:r>
              <a:rPr spc="5" dirty="0"/>
              <a:t> </a:t>
            </a:r>
            <a:r>
              <a:rPr spc="-5" dirty="0"/>
              <a:t>2e série</a:t>
            </a:r>
            <a:r>
              <a:rPr spc="10" dirty="0"/>
              <a:t> </a:t>
            </a:r>
            <a:r>
              <a:rPr dirty="0"/>
              <a:t>=&gt;</a:t>
            </a:r>
            <a:r>
              <a:rPr spc="-5" dirty="0"/>
              <a:t> 1</a:t>
            </a:r>
            <a:r>
              <a:rPr lang="fr-FR" spc="-5" dirty="0"/>
              <a:t>5</a:t>
            </a:r>
            <a:r>
              <a:rPr spc="-5" dirty="0"/>
              <a:t>.5 </a:t>
            </a:r>
            <a:r>
              <a:rPr dirty="0"/>
              <a:t>–</a:t>
            </a:r>
            <a:r>
              <a:rPr spc="-5" dirty="0"/>
              <a:t> 36* </a:t>
            </a:r>
            <a:r>
              <a:rPr spc="-484" dirty="0"/>
              <a:t> </a:t>
            </a:r>
            <a:r>
              <a:rPr spc="-5" dirty="0"/>
              <a:t>DAMES</a:t>
            </a:r>
            <a:r>
              <a:rPr dirty="0"/>
              <a:t> /</a:t>
            </a:r>
            <a:r>
              <a:rPr spc="-5" dirty="0"/>
              <a:t> Bleu</a:t>
            </a:r>
            <a:r>
              <a:rPr spc="10" dirty="0"/>
              <a:t> </a:t>
            </a:r>
            <a:r>
              <a:rPr spc="-5" dirty="0"/>
              <a:t>1</a:t>
            </a:r>
            <a:r>
              <a:rPr lang="fr-FR" spc="-5" dirty="0"/>
              <a:t>è</a:t>
            </a:r>
            <a:r>
              <a:rPr spc="-5" dirty="0"/>
              <a:t>re série</a:t>
            </a:r>
            <a:r>
              <a:rPr spc="10" dirty="0"/>
              <a:t> </a:t>
            </a:r>
            <a:r>
              <a:rPr dirty="0"/>
              <a:t>=&gt;</a:t>
            </a:r>
            <a:r>
              <a:rPr spc="-5" dirty="0"/>
              <a:t> 0 </a:t>
            </a:r>
            <a:r>
              <a:rPr dirty="0"/>
              <a:t>-</a:t>
            </a:r>
            <a:r>
              <a:rPr spc="-10" dirty="0"/>
              <a:t> </a:t>
            </a:r>
            <a:r>
              <a:rPr spc="-5" dirty="0"/>
              <a:t>1</a:t>
            </a:r>
            <a:r>
              <a:rPr lang="fr-FR" spc="-5" dirty="0"/>
              <a:t>5</a:t>
            </a:r>
            <a:r>
              <a:rPr spc="-5" dirty="0"/>
              <a:t>.4</a:t>
            </a:r>
            <a:r>
              <a:rPr spc="10" dirty="0"/>
              <a:t> </a:t>
            </a:r>
            <a:r>
              <a:rPr dirty="0"/>
              <a:t>/ </a:t>
            </a:r>
            <a:r>
              <a:rPr spc="-5" dirty="0"/>
              <a:t>Rouge</a:t>
            </a:r>
            <a:r>
              <a:rPr spc="10" dirty="0"/>
              <a:t> </a:t>
            </a:r>
            <a:r>
              <a:rPr spc="-5" dirty="0"/>
              <a:t>2e</a:t>
            </a:r>
            <a:r>
              <a:rPr spc="10" dirty="0"/>
              <a:t> </a:t>
            </a:r>
            <a:r>
              <a:rPr spc="-5" dirty="0"/>
              <a:t>série </a:t>
            </a:r>
            <a:r>
              <a:rPr dirty="0"/>
              <a:t>=&gt;</a:t>
            </a:r>
            <a:r>
              <a:rPr spc="-5" dirty="0"/>
              <a:t> 1</a:t>
            </a:r>
            <a:r>
              <a:rPr lang="fr-FR" spc="-5" dirty="0"/>
              <a:t>5</a:t>
            </a:r>
            <a:r>
              <a:rPr spc="-5" dirty="0"/>
              <a:t>.5 </a:t>
            </a:r>
            <a:r>
              <a:rPr dirty="0"/>
              <a:t>– </a:t>
            </a:r>
            <a:r>
              <a:rPr spc="-5" dirty="0"/>
              <a:t>36*</a:t>
            </a:r>
          </a:p>
          <a:p>
            <a:pPr marL="76200">
              <a:lnSpc>
                <a:spcPct val="100000"/>
              </a:lnSpc>
              <a:spcBef>
                <a:spcPts val="430"/>
              </a:spcBef>
            </a:pPr>
            <a:r>
              <a:rPr spc="-5" dirty="0"/>
              <a:t>*Tous</a:t>
            </a:r>
            <a:r>
              <a:rPr spc="-10" dirty="0"/>
              <a:t> </a:t>
            </a:r>
            <a:r>
              <a:rPr spc="-5" dirty="0"/>
              <a:t>les</a:t>
            </a:r>
            <a:r>
              <a:rPr spc="20" dirty="0"/>
              <a:t> </a:t>
            </a:r>
            <a:r>
              <a:rPr spc="-5" dirty="0"/>
              <a:t>joueurs</a:t>
            </a:r>
            <a:r>
              <a:rPr spc="15" dirty="0"/>
              <a:t> </a:t>
            </a:r>
            <a:r>
              <a:rPr spc="-5" dirty="0"/>
              <a:t>au-dessus</a:t>
            </a:r>
            <a:r>
              <a:rPr spc="15" dirty="0"/>
              <a:t> </a:t>
            </a:r>
            <a:r>
              <a:rPr spc="-5" dirty="0"/>
              <a:t>de</a:t>
            </a:r>
            <a:r>
              <a:rPr spc="15" dirty="0"/>
              <a:t> </a:t>
            </a:r>
            <a:r>
              <a:rPr spc="-5" dirty="0"/>
              <a:t>36</a:t>
            </a:r>
            <a:r>
              <a:rPr dirty="0"/>
              <a:t> </a:t>
            </a:r>
            <a:r>
              <a:rPr spc="-5" dirty="0"/>
              <a:t>seront</a:t>
            </a:r>
            <a:r>
              <a:rPr dirty="0"/>
              <a:t> </a:t>
            </a:r>
            <a:r>
              <a:rPr spc="-5" dirty="0"/>
              <a:t>ammenés</a:t>
            </a:r>
            <a:r>
              <a:rPr spc="5" dirty="0"/>
              <a:t> </a:t>
            </a:r>
            <a:r>
              <a:rPr spc="-5" dirty="0"/>
              <a:t>à</a:t>
            </a:r>
            <a:r>
              <a:rPr dirty="0"/>
              <a:t> </a:t>
            </a:r>
            <a:r>
              <a:rPr spc="-10" dirty="0"/>
              <a:t>36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100"/>
              </a:spcBef>
            </a:pPr>
            <a:r>
              <a:rPr dirty="0"/>
              <a:t>REGLEMENT</a:t>
            </a:r>
            <a:r>
              <a:rPr spc="-80" dirty="0"/>
              <a:t> </a:t>
            </a:r>
            <a:r>
              <a:rPr dirty="0"/>
              <a:t>FINALE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5" dirty="0"/>
              <a:t>5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36244" y="1409191"/>
            <a:ext cx="8072120" cy="51562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SzPct val="108333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800" b="1" spc="-5" dirty="0">
                <a:latin typeface="Arial"/>
                <a:cs typeface="Arial"/>
              </a:rPr>
              <a:t>Programme </a:t>
            </a:r>
            <a:r>
              <a:rPr sz="1800" b="1" dirty="0">
                <a:latin typeface="Arial"/>
                <a:cs typeface="Arial"/>
              </a:rPr>
              <a:t>de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la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journée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: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Wingdings"/>
              <a:buChar char=""/>
            </a:pPr>
            <a:endParaRPr sz="2250" dirty="0">
              <a:latin typeface="Arial"/>
              <a:cs typeface="Arial"/>
            </a:endParaRPr>
          </a:p>
          <a:p>
            <a:pPr marL="12700" marR="3709035">
              <a:lnSpc>
                <a:spcPct val="120000"/>
              </a:lnSpc>
            </a:pPr>
            <a:r>
              <a:rPr sz="1800" spc="-5" dirty="0">
                <a:latin typeface="Arial MT"/>
                <a:cs typeface="Arial MT"/>
              </a:rPr>
              <a:t>Ouverture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du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golf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et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des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installations:</a:t>
            </a:r>
            <a:r>
              <a:rPr sz="1800" spc="3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7h</a:t>
            </a:r>
            <a:r>
              <a:rPr lang="fr-FR" sz="1800" spc="-10" dirty="0">
                <a:latin typeface="Arial MT"/>
                <a:cs typeface="Arial MT"/>
              </a:rPr>
              <a:t>45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49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Briefing</a:t>
            </a:r>
            <a:r>
              <a:rPr sz="1800" dirty="0">
                <a:latin typeface="Arial MT"/>
                <a:cs typeface="Arial MT"/>
              </a:rPr>
              <a:t> :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8H</a:t>
            </a:r>
            <a:r>
              <a:rPr lang="fr-FR" sz="1800" spc="-10" dirty="0">
                <a:latin typeface="Arial MT"/>
                <a:cs typeface="Arial MT"/>
              </a:rPr>
              <a:t>30</a:t>
            </a:r>
            <a:endParaRPr sz="18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1800" spc="-5" dirty="0">
                <a:latin typeface="Arial MT"/>
                <a:cs typeface="Arial MT"/>
              </a:rPr>
              <a:t>Shotgun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: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lang="fr-FR" spc="-10" dirty="0">
                <a:latin typeface="Arial MT"/>
                <a:cs typeface="Arial MT"/>
              </a:rPr>
              <a:t>9</a:t>
            </a:r>
            <a:r>
              <a:rPr sz="1800" spc="-10" dirty="0">
                <a:latin typeface="Arial MT"/>
                <a:cs typeface="Arial MT"/>
              </a:rPr>
              <a:t>h</a:t>
            </a:r>
            <a:r>
              <a:rPr lang="fr-FR" sz="1800" spc="-10" dirty="0">
                <a:latin typeface="Arial MT"/>
                <a:cs typeface="Arial MT"/>
              </a:rPr>
              <a:t>00</a:t>
            </a:r>
            <a:endParaRPr sz="1800" dirty="0">
              <a:latin typeface="Arial MT"/>
              <a:cs typeface="Arial MT"/>
            </a:endParaRPr>
          </a:p>
          <a:p>
            <a:pPr marL="12700" marR="5551805">
              <a:lnSpc>
                <a:spcPct val="120000"/>
              </a:lnSpc>
              <a:spcBef>
                <a:spcPts val="5"/>
              </a:spcBef>
            </a:pPr>
            <a:r>
              <a:rPr sz="1800" spc="-5" dirty="0">
                <a:latin typeface="Arial MT"/>
                <a:cs typeface="Arial MT"/>
              </a:rPr>
              <a:t>Déjeuner</a:t>
            </a:r>
            <a:r>
              <a:rPr sz="1800" spc="1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:</a:t>
            </a:r>
            <a:r>
              <a:rPr sz="1800" spc="-10" dirty="0">
                <a:latin typeface="Arial MT"/>
                <a:cs typeface="Arial MT"/>
              </a:rPr>
              <a:t> 14H</a:t>
            </a:r>
            <a:r>
              <a:rPr lang="fr-FR" sz="1800" spc="-10" dirty="0">
                <a:latin typeface="Arial MT"/>
                <a:cs typeface="Arial MT"/>
              </a:rPr>
              <a:t>3</a:t>
            </a:r>
            <a:r>
              <a:rPr sz="1800" spc="-10" dirty="0">
                <a:latin typeface="Arial MT"/>
                <a:cs typeface="Arial MT"/>
              </a:rPr>
              <a:t>0 </a:t>
            </a:r>
            <a:r>
              <a:rPr sz="1800" spc="-5" dirty="0">
                <a:latin typeface="Arial MT"/>
                <a:cs typeface="Arial MT"/>
              </a:rPr>
              <a:t> Remise des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prix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: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15H00</a:t>
            </a:r>
            <a:endParaRPr sz="18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600" dirty="0">
              <a:latin typeface="Arial MT"/>
              <a:cs typeface="Arial MT"/>
            </a:endParaRPr>
          </a:p>
          <a:p>
            <a:pPr marL="355600" indent="-342900">
              <a:lnSpc>
                <a:spcPct val="100000"/>
              </a:lnSpc>
              <a:buSzPct val="108333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800" b="1" spc="-5" dirty="0">
                <a:latin typeface="Arial"/>
                <a:cs typeface="Arial"/>
              </a:rPr>
              <a:t>Inscriptions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: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Arial MT"/>
                <a:cs typeface="Arial MT"/>
              </a:rPr>
              <a:t>Envoi</a:t>
            </a:r>
            <a:r>
              <a:rPr sz="1800" spc="3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du</a:t>
            </a:r>
            <a:r>
              <a:rPr sz="1800" spc="4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bulletin</a:t>
            </a:r>
            <a:r>
              <a:rPr sz="1800" spc="4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d’inscription</a:t>
            </a:r>
            <a:r>
              <a:rPr sz="1800" spc="5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auprès</a:t>
            </a:r>
            <a:r>
              <a:rPr sz="1800" spc="6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du</a:t>
            </a:r>
            <a:r>
              <a:rPr sz="1800" spc="4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service</a:t>
            </a:r>
            <a:r>
              <a:rPr sz="1800" spc="4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commercial</a:t>
            </a:r>
            <a:r>
              <a:rPr sz="1800" spc="5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UGOLF</a:t>
            </a:r>
            <a:r>
              <a:rPr sz="1800" spc="4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Entreprise</a:t>
            </a:r>
            <a:endParaRPr sz="1800" dirty="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 MT"/>
                <a:cs typeface="Arial MT"/>
              </a:rPr>
              <a:t>: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u="heavy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 MT"/>
                <a:cs typeface="Arial MT"/>
                <a:hlinkClick r:id="rId2"/>
              </a:rPr>
              <a:t>entreprise@ugolf.eu</a:t>
            </a:r>
            <a:r>
              <a:rPr sz="1800" spc="25" dirty="0">
                <a:solidFill>
                  <a:srgbClr val="009999"/>
                </a:solidFill>
                <a:latin typeface="Arial MT"/>
                <a:cs typeface="Arial MT"/>
                <a:hlinkClick r:id="rId2"/>
              </a:rPr>
              <a:t> </a:t>
            </a:r>
            <a:r>
              <a:rPr sz="1800" spc="-5" dirty="0">
                <a:latin typeface="Arial MT"/>
                <a:cs typeface="Arial MT"/>
              </a:rPr>
              <a:t>ou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u="heavy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Arial MT"/>
                <a:cs typeface="Arial MT"/>
                <a:hlinkClick r:id="rId3"/>
              </a:rPr>
              <a:t>meg@ugolf.eu</a:t>
            </a:r>
            <a:endParaRPr sz="18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600" dirty="0">
              <a:latin typeface="Arial MT"/>
              <a:cs typeface="Arial MT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Arial MT"/>
                <a:cs typeface="Arial MT"/>
              </a:rPr>
              <a:t>Les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désinscriptions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non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justifiées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24h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avant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le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début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de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l’épreuve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seront 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facturées. </a:t>
            </a:r>
            <a:r>
              <a:rPr sz="1800" dirty="0">
                <a:latin typeface="Arial MT"/>
                <a:cs typeface="Arial MT"/>
              </a:rPr>
              <a:t>Il </a:t>
            </a:r>
            <a:r>
              <a:rPr sz="1800" spc="-10" dirty="0">
                <a:latin typeface="Arial MT"/>
                <a:cs typeface="Arial MT"/>
              </a:rPr>
              <a:t>est</a:t>
            </a:r>
            <a:r>
              <a:rPr sz="1800" spc="-5" dirty="0">
                <a:latin typeface="Arial MT"/>
                <a:cs typeface="Arial MT"/>
              </a:rPr>
              <a:t> impossible</a:t>
            </a:r>
            <a:r>
              <a:rPr sz="1800" spc="49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de modifier la</a:t>
            </a:r>
            <a:r>
              <a:rPr sz="1800" spc="49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composition </a:t>
            </a:r>
            <a:r>
              <a:rPr sz="1800" dirty="0">
                <a:latin typeface="Arial MT"/>
                <a:cs typeface="Arial MT"/>
              </a:rPr>
              <a:t>des </a:t>
            </a:r>
            <a:r>
              <a:rPr sz="1800" spc="-5" dirty="0">
                <a:latin typeface="Arial MT"/>
                <a:cs typeface="Arial MT"/>
              </a:rPr>
              <a:t>équipes après </a:t>
            </a:r>
            <a:r>
              <a:rPr sz="1800" spc="-10" dirty="0">
                <a:latin typeface="Arial MT"/>
                <a:cs typeface="Arial MT"/>
              </a:rPr>
              <a:t>la </a:t>
            </a:r>
            <a:r>
              <a:rPr sz="1800" spc="-5" dirty="0">
                <a:latin typeface="Arial MT"/>
                <a:cs typeface="Arial MT"/>
              </a:rPr>
              <a:t> date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de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clôture des</a:t>
            </a:r>
            <a:r>
              <a:rPr sz="1800" spc="1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inscriptions</a:t>
            </a:r>
            <a:r>
              <a:rPr sz="1800" spc="1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(</a:t>
            </a:r>
            <a:r>
              <a:rPr lang="fr-FR" sz="1800" b="1" dirty="0">
                <a:solidFill>
                  <a:srgbClr val="FF0000"/>
                </a:solidFill>
                <a:latin typeface="Arial"/>
                <a:cs typeface="Arial"/>
              </a:rPr>
              <a:t>mardi</a:t>
            </a: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 2</a:t>
            </a:r>
            <a:r>
              <a:rPr lang="fr-FR" b="1" spc="-5" dirty="0">
                <a:solidFill>
                  <a:srgbClr val="FF0000"/>
                </a:solidFill>
                <a:latin typeface="Arial"/>
                <a:cs typeface="Arial"/>
              </a:rPr>
              <a:t>5</a:t>
            </a: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octobre</a:t>
            </a:r>
            <a:r>
              <a:rPr sz="1800" b="1" spc="-5" dirty="0">
                <a:solidFill>
                  <a:srgbClr val="FF0000"/>
                </a:solidFill>
                <a:latin typeface="Arial"/>
                <a:cs typeface="Arial"/>
              </a:rPr>
              <a:t> à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minuit</a:t>
            </a:r>
            <a:r>
              <a:rPr sz="1800" dirty="0">
                <a:latin typeface="Arial MT"/>
                <a:cs typeface="Arial MT"/>
              </a:rPr>
              <a:t>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85413" y="473202"/>
            <a:ext cx="16649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</a:t>
            </a:r>
            <a:r>
              <a:rPr spc="-15" dirty="0"/>
              <a:t>E</a:t>
            </a:r>
            <a:r>
              <a:rPr spc="-5" dirty="0"/>
              <a:t>JE</a:t>
            </a:r>
            <a:r>
              <a:rPr spc="-15" dirty="0"/>
              <a:t>U</a:t>
            </a:r>
            <a:r>
              <a:rPr spc="-5" dirty="0"/>
              <a:t>N</a:t>
            </a:r>
            <a:r>
              <a:rPr spc="-15" dirty="0"/>
              <a:t>E</a:t>
            </a:r>
            <a:r>
              <a:rPr spc="-5" dirty="0"/>
              <a:t>R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5" dirty="0"/>
              <a:t>6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330200" y="1368044"/>
            <a:ext cx="7673975" cy="4729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45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 MT"/>
                <a:cs typeface="Arial MT"/>
              </a:rPr>
              <a:t>Pour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la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finale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de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la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0" dirty="0">
                <a:latin typeface="Arial MT"/>
                <a:cs typeface="Arial MT"/>
              </a:rPr>
              <a:t>UCUP,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le</a:t>
            </a:r>
            <a:r>
              <a:rPr sz="1800" spc="1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restaurant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du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golf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International</a:t>
            </a:r>
            <a:r>
              <a:rPr sz="1800" spc="2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de Roissy</a:t>
            </a:r>
            <a:endParaRPr sz="1800" dirty="0">
              <a:latin typeface="Arial MT"/>
              <a:cs typeface="Arial MT"/>
            </a:endParaRPr>
          </a:p>
          <a:p>
            <a:pPr marL="444500">
              <a:lnSpc>
                <a:spcPct val="100000"/>
              </a:lnSpc>
            </a:pPr>
            <a:r>
              <a:rPr sz="1800" spc="-5" dirty="0">
                <a:latin typeface="Arial MT"/>
                <a:cs typeface="Arial MT"/>
              </a:rPr>
              <a:t>vous</a:t>
            </a:r>
            <a:r>
              <a:rPr sz="1800" spc="-3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proposera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:</a:t>
            </a: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 dirty="0">
              <a:latin typeface="Arial MT"/>
              <a:cs typeface="Arial MT"/>
            </a:endParaRPr>
          </a:p>
          <a:p>
            <a:pPr marL="521970" algn="ctr">
              <a:lnSpc>
                <a:spcPct val="100000"/>
              </a:lnSpc>
              <a:spcBef>
                <a:spcPts val="5"/>
              </a:spcBef>
            </a:pPr>
            <a:r>
              <a:rPr sz="18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Plat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 dirty="0">
              <a:latin typeface="Arial"/>
              <a:cs typeface="Arial"/>
            </a:endParaRPr>
          </a:p>
          <a:p>
            <a:pPr marL="521970" algn="ctr">
              <a:lnSpc>
                <a:spcPct val="100000"/>
              </a:lnSpc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Suprême de volaille basse température, pomme grenaille, sauce poulette 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Arial"/>
              <a:cs typeface="Arial"/>
            </a:endParaRPr>
          </a:p>
          <a:p>
            <a:pPr marL="523240" algn="ctr">
              <a:lnSpc>
                <a:spcPct val="100000"/>
              </a:lnSpc>
            </a:pP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Dessert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Arial"/>
              <a:cs typeface="Arial"/>
            </a:endParaRPr>
          </a:p>
          <a:p>
            <a:pPr marL="521970" algn="ctr">
              <a:lnSpc>
                <a:spcPct val="100000"/>
              </a:lnSpc>
            </a:pPr>
            <a:r>
              <a:rPr lang="fr-FR" sz="1800" dirty="0">
                <a:latin typeface="Arial"/>
                <a:cs typeface="Arial"/>
              </a:rPr>
              <a:t>Tartelette feuilleté aux fruits de saison 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Arial"/>
              <a:cs typeface="Arial"/>
            </a:endParaRPr>
          </a:p>
          <a:p>
            <a:pPr marL="522605" algn="ctr">
              <a:lnSpc>
                <a:spcPct val="100000"/>
              </a:lnSpc>
            </a:pPr>
            <a:r>
              <a:rPr sz="18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Boisson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 dirty="0">
              <a:latin typeface="Arial"/>
              <a:cs typeface="Arial"/>
            </a:endParaRPr>
          </a:p>
          <a:p>
            <a:pPr marL="532765" marR="5080" algn="ctr">
              <a:lnSpc>
                <a:spcPct val="100000"/>
              </a:lnSpc>
            </a:pPr>
            <a:r>
              <a:rPr sz="1800" i="1" spc="-5" dirty="0">
                <a:latin typeface="Arial"/>
                <a:cs typeface="Arial"/>
              </a:rPr>
              <a:t>Eaux</a:t>
            </a:r>
            <a:r>
              <a:rPr sz="1800" i="1" spc="-10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et</a:t>
            </a:r>
            <a:r>
              <a:rPr sz="1800" i="1" spc="5" dirty="0">
                <a:latin typeface="Arial"/>
                <a:cs typeface="Arial"/>
              </a:rPr>
              <a:t> </a:t>
            </a:r>
            <a:r>
              <a:rPr sz="1800" i="1" spc="-5" dirty="0">
                <a:latin typeface="Arial"/>
                <a:cs typeface="Arial"/>
              </a:rPr>
              <a:t>vin</a:t>
            </a:r>
            <a:r>
              <a:rPr lang="fr-FR" sz="1800" i="1" spc="-5" dirty="0">
                <a:latin typeface="Arial"/>
                <a:cs typeface="Arial"/>
              </a:rPr>
              <a:t>s</a:t>
            </a:r>
            <a:r>
              <a:rPr lang="fr-FR" sz="1800" i="1" dirty="0">
                <a:latin typeface="Arial"/>
                <a:cs typeface="Arial"/>
              </a:rPr>
              <a:t> </a:t>
            </a:r>
            <a:r>
              <a:rPr lang="fr-FR" sz="1800" i="1" spc="-5" dirty="0">
                <a:latin typeface="Arial"/>
                <a:cs typeface="Arial"/>
              </a:rPr>
              <a:t>à volonté, </a:t>
            </a:r>
            <a:r>
              <a:rPr lang="fr-FR" sz="1800" i="1" spc="-484" dirty="0">
                <a:latin typeface="Arial"/>
                <a:cs typeface="Arial"/>
              </a:rPr>
              <a:t> </a:t>
            </a:r>
            <a:r>
              <a:rPr lang="fr-FR" sz="1800" i="1" spc="-5" dirty="0">
                <a:latin typeface="Arial"/>
                <a:cs typeface="Arial"/>
              </a:rPr>
              <a:t>café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5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latin typeface="Arial MT"/>
                <a:cs typeface="Arial MT"/>
              </a:rPr>
              <a:t>*Les</a:t>
            </a:r>
            <a:r>
              <a:rPr sz="1600" spc="1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résultats</a:t>
            </a:r>
            <a:r>
              <a:rPr sz="1600" spc="2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seront</a:t>
            </a:r>
            <a:r>
              <a:rPr sz="1600" spc="1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annoncés</a:t>
            </a:r>
            <a:r>
              <a:rPr sz="1600" spc="1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au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moment</a:t>
            </a:r>
            <a:r>
              <a:rPr sz="1600" spc="3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du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dessert</a:t>
            </a:r>
            <a:endParaRPr sz="16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94585" y="362203"/>
            <a:ext cx="41713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TARIFS</a:t>
            </a:r>
            <a:r>
              <a:rPr spc="-10" dirty="0"/>
              <a:t> </a:t>
            </a:r>
            <a:r>
              <a:rPr spc="-5" dirty="0"/>
              <a:t>DE</a:t>
            </a:r>
            <a:r>
              <a:rPr spc="-10" dirty="0"/>
              <a:t> </a:t>
            </a:r>
            <a:r>
              <a:rPr spc="-5" dirty="0"/>
              <a:t>LA</a:t>
            </a:r>
            <a:r>
              <a:rPr spc="-10" dirty="0"/>
              <a:t> </a:t>
            </a:r>
            <a:r>
              <a:rPr spc="-5" dirty="0"/>
              <a:t>FINALE</a:t>
            </a:r>
            <a:r>
              <a:rPr spc="-10" dirty="0"/>
              <a:t> UCUP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5" dirty="0"/>
              <a:t>7</a:t>
            </a:fld>
            <a:endParaRPr spc="-5" dirty="0"/>
          </a:p>
        </p:txBody>
      </p:sp>
      <p:graphicFrame>
        <p:nvGraphicFramePr>
          <p:cNvPr id="7" name="Tableau 7">
            <a:extLst>
              <a:ext uri="{FF2B5EF4-FFF2-40B4-BE49-F238E27FC236}">
                <a16:creationId xmlns:a16="http://schemas.microsoft.com/office/drawing/2014/main" id="{C7A206BC-E1E8-A5B5-5002-5ED1837281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8649443"/>
              </p:ext>
            </p:extLst>
          </p:nvPr>
        </p:nvGraphicFramePr>
        <p:xfrm>
          <a:off x="415641" y="1828800"/>
          <a:ext cx="3775360" cy="19812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87680">
                  <a:extLst>
                    <a:ext uri="{9D8B030D-6E8A-4147-A177-3AD203B41FA5}">
                      <a16:colId xmlns:a16="http://schemas.microsoft.com/office/drawing/2014/main" val="2031867871"/>
                    </a:ext>
                  </a:extLst>
                </a:gridCol>
                <a:gridCol w="1887680">
                  <a:extLst>
                    <a:ext uri="{9D8B030D-6E8A-4147-A177-3AD203B41FA5}">
                      <a16:colId xmlns:a16="http://schemas.microsoft.com/office/drawing/2014/main" val="774381435"/>
                    </a:ext>
                  </a:extLst>
                </a:gridCol>
              </a:tblGrid>
              <a:tr h="660400">
                <a:tc gridSpan="2">
                  <a:txBody>
                    <a:bodyPr/>
                    <a:lstStyle/>
                    <a:p>
                      <a:pPr algn="ctr"/>
                      <a:r>
                        <a:rPr lang="fr-FR" dirty="0"/>
                        <a:t>TARIFS ABONNE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5690647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ABONNE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15€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8205762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DEJEUNER + GF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35€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0658684"/>
                  </a:ext>
                </a:extLst>
              </a:tr>
            </a:tbl>
          </a:graphicData>
        </a:graphic>
      </p:graphicFrame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B3D71B4-8A83-C8A2-9E3C-9319A4AEBA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365800"/>
              </p:ext>
            </p:extLst>
          </p:nvPr>
        </p:nvGraphicFramePr>
        <p:xfrm>
          <a:off x="4678220" y="1828800"/>
          <a:ext cx="3775360" cy="1981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87680">
                  <a:extLst>
                    <a:ext uri="{9D8B030D-6E8A-4147-A177-3AD203B41FA5}">
                      <a16:colId xmlns:a16="http://schemas.microsoft.com/office/drawing/2014/main" val="2031867871"/>
                    </a:ext>
                  </a:extLst>
                </a:gridCol>
                <a:gridCol w="1887680">
                  <a:extLst>
                    <a:ext uri="{9D8B030D-6E8A-4147-A177-3AD203B41FA5}">
                      <a16:colId xmlns:a16="http://schemas.microsoft.com/office/drawing/2014/main" val="774381435"/>
                    </a:ext>
                  </a:extLst>
                </a:gridCol>
              </a:tblGrid>
              <a:tr h="660400">
                <a:tc gridSpan="2">
                  <a:txBody>
                    <a:bodyPr/>
                    <a:lstStyle/>
                    <a:p>
                      <a:pPr algn="ctr"/>
                      <a:r>
                        <a:rPr lang="fr-FR" dirty="0"/>
                        <a:t>TARIFS NON ABONNE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5690647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NON ABONNE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55€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8205762"/>
                  </a:ext>
                </a:extLst>
              </a:tr>
              <a:tr h="66040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DEJEUNER + GF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75€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065868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94401264-9CEE-C955-B893-40857F986762}"/>
              </a:ext>
            </a:extLst>
          </p:cNvPr>
          <p:cNvSpPr txBox="1"/>
          <p:nvPr/>
        </p:nvSpPr>
        <p:spPr>
          <a:xfrm>
            <a:off x="2590800" y="4419600"/>
            <a:ext cx="3657600" cy="16764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43225" y="362203"/>
            <a:ext cx="30727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REGLEMENT</a:t>
            </a:r>
            <a:r>
              <a:rPr spc="-40" dirty="0"/>
              <a:t> </a:t>
            </a:r>
            <a:r>
              <a:rPr spc="-5" dirty="0"/>
              <a:t>FINALE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75"/>
              </a:spcBef>
            </a:pPr>
            <a:fld id="{81D60167-4931-47E6-BA6A-407CBD079E47}" type="slidenum">
              <a:rPr spc="-5" dirty="0"/>
              <a:t>8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36244" y="1306779"/>
            <a:ext cx="20510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SzPct val="109375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1600" spc="-5" dirty="0">
                <a:latin typeface="Arial MT"/>
                <a:cs typeface="Arial MT"/>
              </a:rPr>
              <a:t>Classement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et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prix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0975" y="2185161"/>
            <a:ext cx="6825615" cy="16833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95"/>
              </a:spcBef>
              <a:buChar char="•"/>
              <a:tabLst>
                <a:tab pos="240665" algn="l"/>
                <a:tab pos="241300" algn="l"/>
              </a:tabLst>
            </a:pPr>
            <a:r>
              <a:rPr sz="1600" spc="-5" dirty="0">
                <a:latin typeface="Arial MT"/>
                <a:cs typeface="Arial MT"/>
              </a:rPr>
              <a:t>Le trophée</a:t>
            </a:r>
            <a:r>
              <a:rPr sz="1600" spc="2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de</a:t>
            </a:r>
            <a:r>
              <a:rPr sz="1600" dirty="0">
                <a:latin typeface="Arial MT"/>
                <a:cs typeface="Arial MT"/>
              </a:rPr>
              <a:t> la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UCup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sera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remis</a:t>
            </a:r>
            <a:r>
              <a:rPr sz="1600" spc="1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lors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de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la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remise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des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prix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de</a:t>
            </a:r>
            <a:r>
              <a:rPr sz="1600" spc="1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la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finale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à </a:t>
            </a:r>
            <a:r>
              <a:rPr sz="1600" spc="-43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l'équipe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gagnante.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 MT"/>
              <a:buChar char="•"/>
            </a:pPr>
            <a:endParaRPr sz="2300">
              <a:latin typeface="Arial MT"/>
              <a:cs typeface="Arial MT"/>
            </a:endParaRPr>
          </a:p>
          <a:p>
            <a:pPr marL="241300" indent="-228600">
              <a:lnSpc>
                <a:spcPct val="100000"/>
              </a:lnSpc>
              <a:buChar char="•"/>
              <a:tabLst>
                <a:tab pos="240665" algn="l"/>
                <a:tab pos="241300" algn="l"/>
              </a:tabLst>
            </a:pPr>
            <a:r>
              <a:rPr sz="1600" spc="-5" dirty="0">
                <a:latin typeface="Arial MT"/>
                <a:cs typeface="Arial MT"/>
              </a:rPr>
              <a:t>Les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5</a:t>
            </a:r>
            <a:r>
              <a:rPr sz="1600" spc="1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meilleurs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équipes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seront</a:t>
            </a:r>
            <a:r>
              <a:rPr sz="1600" spc="2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récompensées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 MT"/>
              <a:buChar char="•"/>
            </a:pPr>
            <a:endParaRPr sz="2300">
              <a:latin typeface="Arial MT"/>
              <a:cs typeface="Arial MT"/>
            </a:endParaRPr>
          </a:p>
          <a:p>
            <a:pPr marL="241300" indent="-228600">
              <a:lnSpc>
                <a:spcPct val="100000"/>
              </a:lnSpc>
              <a:buChar char="•"/>
              <a:tabLst>
                <a:tab pos="240665" algn="l"/>
                <a:tab pos="241300" algn="l"/>
              </a:tabLst>
            </a:pPr>
            <a:r>
              <a:rPr sz="1600" spc="-5" dirty="0">
                <a:latin typeface="Arial MT"/>
                <a:cs typeface="Arial MT"/>
              </a:rPr>
              <a:t>Les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meilleurs</a:t>
            </a:r>
            <a:r>
              <a:rPr sz="160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joueurs</a:t>
            </a:r>
            <a:r>
              <a:rPr sz="1600" spc="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selon</a:t>
            </a:r>
            <a:r>
              <a:rPr sz="1600" spc="-10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leur</a:t>
            </a:r>
            <a:r>
              <a:rPr sz="1600" spc="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catégories</a:t>
            </a:r>
            <a:r>
              <a:rPr sz="1600" spc="2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seront</a:t>
            </a:r>
            <a:r>
              <a:rPr sz="1600" spc="15" dirty="0">
                <a:latin typeface="Arial MT"/>
                <a:cs typeface="Arial MT"/>
              </a:rPr>
              <a:t> </a:t>
            </a:r>
            <a:r>
              <a:rPr sz="1600" spc="-5" dirty="0">
                <a:latin typeface="Arial MT"/>
                <a:cs typeface="Arial MT"/>
              </a:rPr>
              <a:t>récompensés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39010" y="4346829"/>
            <a:ext cx="56648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275" dirty="0">
                <a:solidFill>
                  <a:srgbClr val="0D0D0D"/>
                </a:solidFill>
                <a:latin typeface="Trebuchet MS"/>
                <a:cs typeface="Trebuchet MS"/>
              </a:rPr>
              <a:t>BONNE</a:t>
            </a:r>
            <a:r>
              <a:rPr sz="3600" b="1" spc="35" dirty="0">
                <a:solidFill>
                  <a:srgbClr val="0D0D0D"/>
                </a:solidFill>
                <a:latin typeface="Trebuchet MS"/>
                <a:cs typeface="Trebuchet MS"/>
              </a:rPr>
              <a:t> </a:t>
            </a:r>
            <a:r>
              <a:rPr sz="3600" b="1" spc="215" dirty="0">
                <a:solidFill>
                  <a:srgbClr val="0D0D0D"/>
                </a:solidFill>
                <a:latin typeface="Trebuchet MS"/>
                <a:cs typeface="Trebuchet MS"/>
              </a:rPr>
              <a:t>PARTIE</a:t>
            </a:r>
            <a:r>
              <a:rPr sz="3600" b="1" spc="75" dirty="0">
                <a:solidFill>
                  <a:srgbClr val="0D0D0D"/>
                </a:solidFill>
                <a:latin typeface="Trebuchet MS"/>
                <a:cs typeface="Trebuchet MS"/>
              </a:rPr>
              <a:t> </a:t>
            </a:r>
            <a:r>
              <a:rPr sz="3600" b="1" spc="370" dirty="0">
                <a:solidFill>
                  <a:srgbClr val="0D0D0D"/>
                </a:solidFill>
                <a:latin typeface="Trebuchet MS"/>
                <a:cs typeface="Trebuchet MS"/>
              </a:rPr>
              <a:t>Á</a:t>
            </a:r>
            <a:r>
              <a:rPr sz="3600" b="1" spc="45" dirty="0">
                <a:solidFill>
                  <a:srgbClr val="0D0D0D"/>
                </a:solidFill>
                <a:latin typeface="Trebuchet MS"/>
                <a:cs typeface="Trebuchet MS"/>
              </a:rPr>
              <a:t> </a:t>
            </a:r>
            <a:r>
              <a:rPr sz="3600" b="1" spc="285" dirty="0">
                <a:solidFill>
                  <a:srgbClr val="0D0D0D"/>
                </a:solidFill>
                <a:latin typeface="Trebuchet MS"/>
                <a:cs typeface="Trebuchet MS"/>
              </a:rPr>
              <a:t>TOUS</a:t>
            </a:r>
            <a:r>
              <a:rPr sz="3600" b="1" spc="50" dirty="0">
                <a:solidFill>
                  <a:srgbClr val="0D0D0D"/>
                </a:solidFill>
                <a:latin typeface="Trebuchet MS"/>
                <a:cs typeface="Trebuchet MS"/>
              </a:rPr>
              <a:t> </a:t>
            </a:r>
            <a:r>
              <a:rPr sz="3600" b="1" spc="-434" dirty="0">
                <a:solidFill>
                  <a:srgbClr val="0D0D0D"/>
                </a:solidFill>
                <a:latin typeface="Trebuchet MS"/>
                <a:cs typeface="Trebuchet MS"/>
              </a:rPr>
              <a:t>!</a:t>
            </a:r>
            <a:endParaRPr sz="3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068573" y="3841140"/>
            <a:ext cx="3150235" cy="17818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1025" marR="569595" algn="ctr">
              <a:lnSpc>
                <a:spcPct val="120000"/>
              </a:lnSpc>
              <a:spcBef>
                <a:spcPts val="100"/>
              </a:spcBef>
            </a:pPr>
            <a:r>
              <a:rPr sz="1600" spc="-5" dirty="0">
                <a:solidFill>
                  <a:srgbClr val="00702C"/>
                </a:solidFill>
                <a:latin typeface="Segoe UI"/>
                <a:cs typeface="Segoe UI"/>
              </a:rPr>
              <a:t>Mohammed</a:t>
            </a:r>
            <a:r>
              <a:rPr sz="1600" spc="-45" dirty="0">
                <a:solidFill>
                  <a:srgbClr val="00702C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00702C"/>
                </a:solidFill>
                <a:latin typeface="Segoe UI"/>
                <a:cs typeface="Segoe UI"/>
              </a:rPr>
              <a:t>El</a:t>
            </a:r>
            <a:r>
              <a:rPr sz="1600" spc="-20" dirty="0">
                <a:solidFill>
                  <a:srgbClr val="00702C"/>
                </a:solidFill>
                <a:latin typeface="Segoe UI"/>
                <a:cs typeface="Segoe UI"/>
              </a:rPr>
              <a:t> </a:t>
            </a:r>
            <a:r>
              <a:rPr sz="1600" spc="-10" dirty="0">
                <a:solidFill>
                  <a:srgbClr val="00702C"/>
                </a:solidFill>
                <a:latin typeface="Segoe UI"/>
                <a:cs typeface="Segoe UI"/>
              </a:rPr>
              <a:t>Guindy </a:t>
            </a:r>
            <a:r>
              <a:rPr sz="1600" spc="-425" dirty="0">
                <a:solidFill>
                  <a:srgbClr val="00702C"/>
                </a:solidFill>
                <a:latin typeface="Segoe UI"/>
                <a:cs typeface="Segoe UI"/>
              </a:rPr>
              <a:t> </a:t>
            </a:r>
            <a:r>
              <a:rPr sz="1600" u="sng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Segoe UI"/>
                <a:cs typeface="Segoe UI"/>
                <a:hlinkClick r:id="rId3"/>
              </a:rPr>
              <a:t>meg@ugolf.eu </a:t>
            </a:r>
            <a:r>
              <a:rPr sz="1600" dirty="0">
                <a:solidFill>
                  <a:srgbClr val="009999"/>
                </a:solidFill>
                <a:latin typeface="Segoe UI"/>
                <a:cs typeface="Segoe UI"/>
              </a:rPr>
              <a:t> </a:t>
            </a:r>
            <a:r>
              <a:rPr sz="1600" u="sng" spc="-5" dirty="0">
                <a:solidFill>
                  <a:srgbClr val="009999"/>
                </a:solidFill>
                <a:uFill>
                  <a:solidFill>
                    <a:srgbClr val="009999"/>
                  </a:solidFill>
                </a:uFill>
                <a:latin typeface="Segoe UI"/>
                <a:cs typeface="Segoe UI"/>
                <a:hlinkClick r:id="rId4"/>
              </a:rPr>
              <a:t>entreprise@ugolf.eu </a:t>
            </a:r>
            <a:r>
              <a:rPr sz="1600" dirty="0">
                <a:solidFill>
                  <a:srgbClr val="009999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00702C"/>
                </a:solidFill>
                <a:latin typeface="Segoe UI"/>
                <a:cs typeface="Segoe UI"/>
              </a:rPr>
              <a:t>01</a:t>
            </a:r>
            <a:r>
              <a:rPr sz="1600" spc="-10" dirty="0">
                <a:solidFill>
                  <a:srgbClr val="00702C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00702C"/>
                </a:solidFill>
                <a:latin typeface="Segoe UI"/>
                <a:cs typeface="Segoe UI"/>
              </a:rPr>
              <a:t>41</a:t>
            </a:r>
            <a:r>
              <a:rPr sz="1600" spc="-10" dirty="0">
                <a:solidFill>
                  <a:srgbClr val="00702C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00702C"/>
                </a:solidFill>
                <a:latin typeface="Segoe UI"/>
                <a:cs typeface="Segoe UI"/>
              </a:rPr>
              <a:t>31</a:t>
            </a:r>
            <a:r>
              <a:rPr sz="1600" dirty="0">
                <a:solidFill>
                  <a:srgbClr val="00702C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00702C"/>
                </a:solidFill>
                <a:latin typeface="Segoe UI"/>
                <a:cs typeface="Segoe UI"/>
              </a:rPr>
              <a:t>92</a:t>
            </a:r>
            <a:r>
              <a:rPr sz="1600" dirty="0">
                <a:solidFill>
                  <a:srgbClr val="00702C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00702C"/>
                </a:solidFill>
                <a:latin typeface="Segoe UI"/>
                <a:cs typeface="Segoe UI"/>
              </a:rPr>
              <a:t>11</a:t>
            </a:r>
            <a:endParaRPr sz="160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  <a:spcBef>
                <a:spcPts val="385"/>
              </a:spcBef>
            </a:pPr>
            <a:r>
              <a:rPr sz="1600" spc="-5" dirty="0">
                <a:solidFill>
                  <a:srgbClr val="00702C"/>
                </a:solidFill>
                <a:latin typeface="Segoe UI"/>
                <a:cs typeface="Segoe UI"/>
              </a:rPr>
              <a:t>123</a:t>
            </a:r>
            <a:r>
              <a:rPr sz="1600" spc="-25" dirty="0">
                <a:solidFill>
                  <a:srgbClr val="00702C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00702C"/>
                </a:solidFill>
                <a:latin typeface="Segoe UI"/>
                <a:cs typeface="Segoe UI"/>
              </a:rPr>
              <a:t>rue</a:t>
            </a:r>
            <a:r>
              <a:rPr sz="1600" spc="-10" dirty="0">
                <a:solidFill>
                  <a:srgbClr val="00702C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00702C"/>
                </a:solidFill>
                <a:latin typeface="Segoe UI"/>
                <a:cs typeface="Segoe UI"/>
              </a:rPr>
              <a:t>du</a:t>
            </a:r>
            <a:r>
              <a:rPr sz="1600" spc="-25" dirty="0">
                <a:solidFill>
                  <a:srgbClr val="00702C"/>
                </a:solidFill>
                <a:latin typeface="Segoe UI"/>
                <a:cs typeface="Segoe UI"/>
              </a:rPr>
              <a:t> </a:t>
            </a:r>
            <a:r>
              <a:rPr sz="1600" spc="-5" dirty="0">
                <a:solidFill>
                  <a:srgbClr val="00702C"/>
                </a:solidFill>
                <a:latin typeface="Segoe UI"/>
                <a:cs typeface="Segoe UI"/>
              </a:rPr>
              <a:t>Château</a:t>
            </a:r>
            <a:endParaRPr sz="1600">
              <a:latin typeface="Segoe UI"/>
              <a:cs typeface="Segoe UI"/>
            </a:endParaRPr>
          </a:p>
          <a:p>
            <a:pPr algn="ctr">
              <a:lnSpc>
                <a:spcPct val="100000"/>
              </a:lnSpc>
              <a:spcBef>
                <a:spcPts val="385"/>
              </a:spcBef>
            </a:pPr>
            <a:r>
              <a:rPr sz="1600" spc="-5" dirty="0">
                <a:solidFill>
                  <a:srgbClr val="00702C"/>
                </a:solidFill>
                <a:latin typeface="Segoe UI"/>
                <a:cs typeface="Segoe UI"/>
              </a:rPr>
              <a:t>92 100</a:t>
            </a:r>
            <a:r>
              <a:rPr sz="1600" spc="-10" dirty="0">
                <a:solidFill>
                  <a:srgbClr val="00702C"/>
                </a:solidFill>
                <a:latin typeface="Segoe UI"/>
                <a:cs typeface="Segoe UI"/>
              </a:rPr>
              <a:t> Boulogne</a:t>
            </a:r>
            <a:r>
              <a:rPr sz="1600" dirty="0">
                <a:solidFill>
                  <a:srgbClr val="00702C"/>
                </a:solidFill>
                <a:latin typeface="Segoe UI"/>
                <a:cs typeface="Segoe UI"/>
              </a:rPr>
              <a:t> </a:t>
            </a:r>
            <a:r>
              <a:rPr sz="1600" spc="-10" dirty="0">
                <a:solidFill>
                  <a:srgbClr val="00702C"/>
                </a:solidFill>
                <a:latin typeface="Segoe UI"/>
                <a:cs typeface="Segoe UI"/>
              </a:rPr>
              <a:t>Billancourt</a:t>
            </a:r>
            <a:r>
              <a:rPr sz="1600" spc="25" dirty="0">
                <a:solidFill>
                  <a:srgbClr val="00702C"/>
                </a:solidFill>
                <a:latin typeface="Segoe UI"/>
                <a:cs typeface="Segoe UI"/>
              </a:rPr>
              <a:t> </a:t>
            </a:r>
            <a:r>
              <a:rPr sz="1600" spc="-10" dirty="0">
                <a:solidFill>
                  <a:srgbClr val="00702C"/>
                </a:solidFill>
                <a:latin typeface="Segoe UI"/>
                <a:cs typeface="Segoe UI"/>
              </a:rPr>
              <a:t>Cedex</a:t>
            </a:r>
            <a:endParaRPr sz="16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9999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294</TotalTime>
  <Words>608</Words>
  <Application>Microsoft Office PowerPoint</Application>
  <PresentationFormat>Affichage à l'écran (4:3)</PresentationFormat>
  <Paragraphs>129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6" baseType="lpstr">
      <vt:lpstr>Arial</vt:lpstr>
      <vt:lpstr>Arial MT</vt:lpstr>
      <vt:lpstr>Calibri</vt:lpstr>
      <vt:lpstr>Segoe UI</vt:lpstr>
      <vt:lpstr>Trebuchet MS</vt:lpstr>
      <vt:lpstr>Wingdings</vt:lpstr>
      <vt:lpstr>Office Theme</vt:lpstr>
      <vt:lpstr>Présentation PowerPoint</vt:lpstr>
      <vt:lpstr>REGLEMENT FINALE</vt:lpstr>
      <vt:lpstr>REGLEMENT FINALE</vt:lpstr>
      <vt:lpstr>REGLEMENT FINALE</vt:lpstr>
      <vt:lpstr>REGLEMENT FINALE</vt:lpstr>
      <vt:lpstr>DEJEUNER</vt:lpstr>
      <vt:lpstr>TARIFS DE LA FINALE UCUP</vt:lpstr>
      <vt:lpstr>REGLEMENT FINALE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gestion des relations sociales dans un magasin</dc:title>
  <dc:creator>User name placeholder</dc:creator>
  <cp:lastModifiedBy>EL GUINDY Mohammed</cp:lastModifiedBy>
  <cp:revision>4</cp:revision>
  <dcterms:created xsi:type="dcterms:W3CDTF">2022-10-15T09:10:31Z</dcterms:created>
  <dcterms:modified xsi:type="dcterms:W3CDTF">2022-10-21T14:59:24Z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2021-10-19T00:00:00Z</vt:filetime>
  </property>
  <property fmtid="{D5CDD505-2E9C-101B-9397-08002B2CF9AE}" pid="3" name="Creator">
    <vt:lpwstr>Microsoft® PowerPoint® pour Microsoft 365</vt:lpwstr>
  </property>
  <property fmtid="{D5CDD505-2E9C-101B-9397-08002B2CF9AE}" pid="4" name="LastSaved">
    <vt:filetime>2022-10-15T00:00:00Z</vt:filetime>
  </property>
  <property fmtid="{D5CDD505-2E9C-101B-9397-08002B2CF9AE}" pid="5" name="MSIP_Label_4333f31a-a91f-4b93-bbcd-5ddf027d1ae6_Enabled">
    <vt:lpwstr>true</vt:lpwstr>
  </property>
  <property fmtid="{D5CDD505-2E9C-101B-9397-08002B2CF9AE}" pid="6" name="MSIP_Label_4333f31a-a91f-4b93-bbcd-5ddf027d1ae6_SetDate">
    <vt:lpwstr>2022-10-15T09:22:47Z</vt:lpwstr>
  </property>
  <property fmtid="{D5CDD505-2E9C-101B-9397-08002B2CF9AE}" pid="7" name="MSIP_Label_4333f31a-a91f-4b93-bbcd-5ddf027d1ae6_Method">
    <vt:lpwstr>Standard</vt:lpwstr>
  </property>
  <property fmtid="{D5CDD505-2E9C-101B-9397-08002B2CF9AE}" pid="8" name="MSIP_Label_4333f31a-a91f-4b93-bbcd-5ddf027d1ae6_Name">
    <vt:lpwstr>C0</vt:lpwstr>
  </property>
  <property fmtid="{D5CDD505-2E9C-101B-9397-08002B2CF9AE}" pid="9" name="MSIP_Label_4333f31a-a91f-4b93-bbcd-5ddf027d1ae6_SiteId">
    <vt:lpwstr>f7e1e464-7e4d-4e93-9f42-de95ee7dcd32</vt:lpwstr>
  </property>
  <property fmtid="{D5CDD505-2E9C-101B-9397-08002B2CF9AE}" pid="10" name="MSIP_Label_4333f31a-a91f-4b93-bbcd-5ddf027d1ae6_ActionId">
    <vt:lpwstr>0c806123-942b-43ca-a8b1-a386171287d4</vt:lpwstr>
  </property>
  <property fmtid="{D5CDD505-2E9C-101B-9397-08002B2CF9AE}" pid="11" name="MSIP_Label_4333f31a-a91f-4b93-bbcd-5ddf027d1ae6_ContentBits">
    <vt:lpwstr>0</vt:lpwstr>
  </property>
</Properties>
</file>